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9" r:id="rId12"/>
    <p:sldId id="259" r:id="rId13"/>
    <p:sldId id="261" r:id="rId14"/>
    <p:sldId id="280" r:id="rId15"/>
    <p:sldId id="264" r:id="rId16"/>
    <p:sldId id="265" r:id="rId17"/>
    <p:sldId id="276" r:id="rId18"/>
    <p:sldId id="277" r:id="rId19"/>
    <p:sldId id="278" r:id="rId20"/>
    <p:sldId id="266" r:id="rId21"/>
    <p:sldId id="262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irebenok.ua/toddler/razvitie-toddler/logicheskie-igry-dlya-detej-po-vozrastam-ot-0-4-let/?fbclid=IwAR1n4NaUwm7Sf2zWp2Ctb4LYjo1wvb-GGMFKImioPARVk148kJE0x-nTqPE" TargetMode="External"/><Relationship Id="rId3" Type="http://schemas.openxmlformats.org/officeDocument/2006/relationships/hyperlink" Target="https://learning.ua/" TargetMode="External"/><Relationship Id="rId7" Type="http://schemas.openxmlformats.org/officeDocument/2006/relationships/hyperlink" Target="https://mini-rivne.com/konstruktor-z-plastuliny/?fbclid=IwAR0pXVeuepWOZP82DRPC71YDygMTXz3vOyi3wA2h97Cu0A82_2KwsGEEvYs" TargetMode="External"/><Relationship Id="rId2" Type="http://schemas.openxmlformats.org/officeDocument/2006/relationships/hyperlink" Target="https://osvitanova.com.ua/posts/3565-55-enerhiinykh-ihor-ta-rozvah-dlia-ditei-vdoma-adzhe-karantyn-ne-zhart?fbclid=IwAR0n6WXn3ptQSx8rkKkD4A4-ZFqK4lyBeJNVZp1jjr4-Q6aL7ZQ6vpDQLz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ge0oAohCVY&amp;fbclid=IwAR04scPezNV5_RRr3j20uyBm490xg2fnZHcCe-N302A6_yL4-3XSmqCKo1k&amp;app=desktop" TargetMode="External"/><Relationship Id="rId5" Type="http://schemas.openxmlformats.org/officeDocument/2006/relationships/hyperlink" Target="https://learning.ua/matematyka/doshkilniata/?fbclid=IwAR01rPh0Pg2lCvGrtReB4zcoJeXlQ05a88ogvd8vim3ENQKGIgd_fmKa5Zs" TargetMode="External"/><Relationship Id="rId4" Type="http://schemas.openxmlformats.org/officeDocument/2006/relationships/hyperlink" Target="https://www.youtube.com/watch?v=cvGN0pTrmaw&amp;feature=share&amp;fbclid=IwAR3GlMFZU8qpAYPWUEskKkGAS73SrmdBruThAy-717XE18G6XBzhd5Q23RA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9mt5NudSTc&amp;feature=youtu.be&amp;fbclid=IwAR32sXsXt8dHLf3I0oG34orlHpUp80aTHoPWDwKPY-5uXCKba8JXhchqsQU" TargetMode="External"/><Relationship Id="rId3" Type="http://schemas.openxmlformats.org/officeDocument/2006/relationships/hyperlink" Target="https://www.youtube.com/watch?v=QNFSpIe15Nk&amp;feature=youtu.be&amp;app=desktop" TargetMode="External"/><Relationship Id="rId7" Type="http://schemas.openxmlformats.org/officeDocument/2006/relationships/hyperlink" Target="https://www.youtube.com/watch?v=ksUyX3TCfwk&amp;feature=youtu.be&amp;fbclid=IwAR2gc_iCZ-mgNvzYnzzY9m9mr13C4XU36LFPDlhimfRTfoHTw44np8CkuKk" TargetMode="External"/><Relationship Id="rId2" Type="http://schemas.openxmlformats.org/officeDocument/2006/relationships/hyperlink" Target="https://www.youtube.com/watch?v=oK5Bba0M0us&amp;feature=youtu.be&amp;app=deskto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8daRJ67Dq4&amp;feature=youtu.be&amp;app=desktop" TargetMode="External"/><Relationship Id="rId5" Type="http://schemas.openxmlformats.org/officeDocument/2006/relationships/hyperlink" Target="https://www.youtube.com/watch?feature=share&amp;v=zU4h8ScOuZE&amp;app=desktop" TargetMode="External"/><Relationship Id="rId10" Type="http://schemas.openxmlformats.org/officeDocument/2006/relationships/hyperlink" Target="https://www.youtube.com/watch?v=mBDU8UwJdpM&amp;feature=youtu.be&amp;fbclid=IwAR22vr7BDMNja_C-gci3mm09kJtX4ioBw02sqgyLCT1AdCOHBrqQG4_Ep_c" TargetMode="External"/><Relationship Id="rId4" Type="http://schemas.openxmlformats.org/officeDocument/2006/relationships/hyperlink" Target="https://shotam.info/chym-zayniatysia-z-dit-my-pid-chas-karantynu-top-5-veselykh-rozvah/" TargetMode="External"/><Relationship Id="rId9" Type="http://schemas.openxmlformats.org/officeDocument/2006/relationships/hyperlink" Target="https://www.youtube.com/watch?v=FRUqZZOAU70&amp;feature=youtu.be&amp;fbclid=IwAR22P6Pknn9B5g1Ulo-YCuwVRqR39sF0D762wbi43esftVFslGRlATTalLU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g6yqiB2oE8&amp;feature=share&amp;fbclid=IwAR0KisV0OJH7XqRnL4OHddGq_1WUH1aTGplbgHfMN44RB6Y0B85y8EbdlpU" TargetMode="External"/><Relationship Id="rId3" Type="http://schemas.openxmlformats.org/officeDocument/2006/relationships/hyperlink" Target="http://osvita.ua/school/63379/?fbclid=IwAR3ML424cKQ_Jw1WcjDMgRDuF6G3y6bj6DTtXmuEyBEm0BdwKDS1vjUOthU" TargetMode="External"/><Relationship Id="rId7" Type="http://schemas.openxmlformats.org/officeDocument/2006/relationships/hyperlink" Target="https://childdevelop.com.ua/articles/leisure/9111/?fbclid=IwAR23GcEr4xjpGKIuda5xZwB38uPN3Br1fcXkw7BzTnrZfG8Nn3AjTI3iDew" TargetMode="External"/><Relationship Id="rId12" Type="http://schemas.openxmlformats.org/officeDocument/2006/relationships/hyperlink" Target="https://idei-dekoru.com/2018/05/08/%d0%b2%d1%87%d0%b8%d0%bc%d0%be-%d0%b4%d1%96%d1%82%d0%b5%d0%b9-%d0%bc%d0%b0%d0%b4%d1%8e%d0%b2%d0%b0%d1%82%d0%b8-%d1%81%d1%85%d0%b5%d0%bc%d0%b8-%d0%bd%d0%b0-%d0%b1%d0%b0%d0%b7%d1%96-%d0%ba%d1%80%d1%83/?fbclid=IwAR2ceyweGlwSvoxMQkVrBmjhc-sMq9C2FwdHBUbadcSd5HZMOOkhwRzMcSg" TargetMode="External"/><Relationship Id="rId2" Type="http://schemas.openxmlformats.org/officeDocument/2006/relationships/hyperlink" Target="https://www.youtube.com/watch?v=KUc_OXVKi3M&amp;feature=youtu.be&amp;fbclid=IwAR3YguyfT3FSx2j-hQmRuK5vseooDA7kDS-M60tiDeaoBaLz4gKSTuheM6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feature=youtu.be&amp;v=XzofnJTt2Wg&amp;app=desktop" TargetMode="External"/><Relationship Id="rId11" Type="http://schemas.openxmlformats.org/officeDocument/2006/relationships/hyperlink" Target="https://childdevelop.com.ua/worksheets/tag-detsad/?fbclid=IwAR2iftvbvHHQ-Kkf_ppTnL6Ngan0mDvGcSEHOe8-UsrUiRTEe6q0IzLp2Nc" TargetMode="External"/><Relationship Id="rId5" Type="http://schemas.openxmlformats.org/officeDocument/2006/relationships/hyperlink" Target="https://m.facebook.com/story.php?story_fbid=3569574313117264&amp;id=100001941915253" TargetMode="External"/><Relationship Id="rId10" Type="http://schemas.openxmlformats.org/officeDocument/2006/relationships/hyperlink" Target="https://logiclike.com/uk/start?utm_source=facebook&amp;utm_medium=cpc&amp;utm_campaign=ukraine&amp;fbclid=IwAR3mJXdTJvlZ2It5Y8fmEuOjw1vlvj8Z0vBH42a7cU5ge0fDZZWJAnUUaQ4" TargetMode="External"/><Relationship Id="rId4" Type="http://schemas.openxmlformats.org/officeDocument/2006/relationships/hyperlink" Target="https://m.facebook.com/story.php?story_fbid=3569615989779763&amp;id=100001941915253" TargetMode="External"/><Relationship Id="rId9" Type="http://schemas.openxmlformats.org/officeDocument/2006/relationships/hyperlink" Target="http://www.samotuzhky.com.ua/53577?fbclid=IwAR1TRxXUCQXxp6NMPkbjmisEm1KMUxRbPvu7XzZmuq9kxFp39C0Bg9sbaY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2976"/>
            <a:ext cx="5868144" cy="13624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Змішане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виховання</a:t>
            </a:r>
            <a:r>
              <a:rPr lang="ru-RU" dirty="0" smtClean="0"/>
              <a:t> та </a:t>
            </a:r>
            <a:r>
              <a:rPr lang="ru-RU" dirty="0" err="1" smtClean="0"/>
              <a:t>навчання</a:t>
            </a:r>
            <a:r>
              <a:rPr lang="ru-RU" dirty="0" smtClean="0"/>
              <a:t> для </a:t>
            </a:r>
            <a:r>
              <a:rPr lang="ru-RU" dirty="0" err="1" smtClean="0"/>
              <a:t>випускника</a:t>
            </a:r>
            <a:r>
              <a:rPr lang="ru-RU" dirty="0" smtClean="0"/>
              <a:t> закладу </a:t>
            </a:r>
            <a:r>
              <a:rPr lang="ru-RU" dirty="0" err="1" smtClean="0"/>
              <a:t>дошкільної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64088" y="4941168"/>
            <a:ext cx="3514728" cy="569352"/>
          </a:xfrm>
        </p:spPr>
        <p:txBody>
          <a:bodyPr>
            <a:no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Підготувала: </a:t>
            </a:r>
          </a:p>
          <a:p>
            <a:r>
              <a:rPr lang="uk-UA" sz="1600" b="1" dirty="0" smtClean="0">
                <a:solidFill>
                  <a:schemeClr val="bg1"/>
                </a:solidFill>
              </a:rPr>
              <a:t>методист відділу освіти </a:t>
            </a:r>
          </a:p>
          <a:p>
            <a:r>
              <a:rPr lang="uk-UA" sz="1600" b="1" dirty="0" err="1" smtClean="0">
                <a:solidFill>
                  <a:schemeClr val="bg1"/>
                </a:solidFill>
              </a:rPr>
              <a:t>Ватутінської</a:t>
            </a:r>
            <a:r>
              <a:rPr lang="uk-UA" sz="1600" b="1" dirty="0" smtClean="0">
                <a:solidFill>
                  <a:schemeClr val="bg1"/>
                </a:solidFill>
              </a:rPr>
              <a:t> міської ради</a:t>
            </a:r>
          </a:p>
          <a:p>
            <a:r>
              <a:rPr lang="uk-UA" sz="1600" b="1" dirty="0" err="1" smtClean="0">
                <a:solidFill>
                  <a:schemeClr val="bg1"/>
                </a:solidFill>
              </a:rPr>
              <a:t>Калиушко</a:t>
            </a:r>
            <a:r>
              <a:rPr lang="uk-UA" sz="1600" b="1" dirty="0" smtClean="0">
                <a:solidFill>
                  <a:schemeClr val="bg1"/>
                </a:solidFill>
              </a:rPr>
              <a:t> Людмила Вікторівна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dmin\Desktop\SMM training.png.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0688"/>
            <a:ext cx="3563516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err="1" smtClean="0"/>
              <a:t>Отже</a:t>
            </a:r>
            <a:r>
              <a:rPr lang="ru-RU" sz="1800" dirty="0" smtClean="0"/>
              <a:t>, </a:t>
            </a:r>
            <a:r>
              <a:rPr lang="ru-RU" sz="1800" b="1" dirty="0" err="1" smtClean="0">
                <a:solidFill>
                  <a:schemeClr val="tx2"/>
                </a:solidFill>
              </a:rPr>
              <a:t>готовність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r>
              <a:rPr lang="ru-RU" sz="1800" b="1" dirty="0" err="1" smtClean="0">
                <a:solidFill>
                  <a:schemeClr val="tx2"/>
                </a:solidFill>
              </a:rPr>
              <a:t>дитини</a:t>
            </a:r>
            <a:r>
              <a:rPr lang="ru-RU" sz="1800" b="1" dirty="0" smtClean="0">
                <a:solidFill>
                  <a:schemeClr val="tx2"/>
                </a:solidFill>
              </a:rPr>
              <a:t> до </a:t>
            </a:r>
            <a:r>
              <a:rPr lang="ru-RU" sz="1800" b="1" dirty="0" err="1" smtClean="0">
                <a:solidFill>
                  <a:schemeClr val="tx2"/>
                </a:solidFill>
              </a:rPr>
              <a:t>школи</a:t>
            </a:r>
            <a:r>
              <a:rPr lang="ru-RU" sz="1800" dirty="0" smtClean="0"/>
              <a:t> —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досягнення</a:t>
            </a:r>
            <a:r>
              <a:rPr lang="ru-RU" sz="1800" dirty="0" smtClean="0"/>
              <a:t> нею таких </a:t>
            </a:r>
            <a:r>
              <a:rPr lang="ru-RU" sz="1800" dirty="0" err="1" smtClean="0"/>
              <a:t>рівнів</a:t>
            </a:r>
            <a:r>
              <a:rPr lang="ru-RU" sz="1800" dirty="0" smtClean="0"/>
              <a:t> </a:t>
            </a:r>
            <a:r>
              <a:rPr lang="ru-RU" sz="1800" dirty="0" err="1" smtClean="0"/>
              <a:t>психофізіологічного</a:t>
            </a:r>
            <a:r>
              <a:rPr lang="ru-RU" sz="1800" dirty="0" smtClean="0"/>
              <a:t>, </a:t>
            </a:r>
            <a:r>
              <a:rPr lang="ru-RU" sz="1800" dirty="0" err="1" smtClean="0"/>
              <a:t>інтелектуального</a:t>
            </a:r>
            <a:r>
              <a:rPr lang="ru-RU" sz="1800" dirty="0" smtClean="0"/>
              <a:t> та </a:t>
            </a:r>
            <a:r>
              <a:rPr lang="ru-RU" sz="1800" dirty="0" err="1" smtClean="0"/>
              <a:t>особистісного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роз­витку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засвідчують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здатність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активним</a:t>
            </a:r>
            <a:r>
              <a:rPr lang="ru-RU" sz="1800" dirty="0" smtClean="0"/>
              <a:t> </a:t>
            </a:r>
            <a:r>
              <a:rPr lang="ru-RU" sz="1800" dirty="0" err="1" smtClean="0"/>
              <a:t>суб'єктом</a:t>
            </a:r>
            <a:r>
              <a:rPr lang="ru-RU" sz="1800" dirty="0" smtClean="0"/>
              <a:t> </a:t>
            </a:r>
            <a:r>
              <a:rPr lang="ru-RU" sz="1800" dirty="0" err="1" smtClean="0"/>
              <a:t>шкіль­ного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 </a:t>
            </a:r>
            <a:r>
              <a:rPr lang="ru-RU" sz="1800" dirty="0" err="1" smtClean="0"/>
              <a:t>взагалі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навчальної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зокрема</a:t>
            </a:r>
            <a:r>
              <a:rPr lang="ru-RU" sz="1800" dirty="0" smtClean="0"/>
              <a:t>. </a:t>
            </a:r>
            <a:r>
              <a:rPr lang="ru-RU" sz="1800" dirty="0" err="1" smtClean="0"/>
              <a:t>Отже</a:t>
            </a:r>
            <a:r>
              <a:rPr lang="ru-RU" sz="1800" dirty="0" smtClean="0"/>
              <a:t>, </a:t>
            </a:r>
            <a:r>
              <a:rPr lang="ru-RU" sz="1800" dirty="0" err="1" smtClean="0"/>
              <a:t>йдеться</a:t>
            </a:r>
            <a:r>
              <a:rPr lang="ru-RU" sz="1800" dirty="0" smtClean="0"/>
              <a:t> не про </a:t>
            </a:r>
            <a:r>
              <a:rPr lang="ru-RU" sz="1800" dirty="0" err="1" smtClean="0"/>
              <a:t>окремі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знання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вміння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дитини</a:t>
            </a:r>
            <a:r>
              <a:rPr lang="ru-RU" sz="1800" dirty="0" smtClean="0"/>
              <a:t>, а про </a:t>
            </a:r>
            <a:r>
              <a:rPr lang="ru-RU" sz="1800" dirty="0" err="1" smtClean="0"/>
              <a:t>певний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набір</a:t>
            </a:r>
            <a:r>
              <a:rPr lang="ru-RU" sz="1800" dirty="0" smtClean="0"/>
              <a:t>, у </a:t>
            </a:r>
            <a:r>
              <a:rPr lang="ru-RU" sz="1800" dirty="0" err="1" smtClean="0"/>
              <a:t>яко­му</a:t>
            </a:r>
            <a:r>
              <a:rPr lang="ru-RU" sz="1800" dirty="0" smtClean="0"/>
              <a:t>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всі</a:t>
            </a:r>
            <a:r>
              <a:rPr lang="ru-RU" sz="1800" dirty="0" smtClean="0"/>
              <a:t> </a:t>
            </a:r>
            <a:r>
              <a:rPr lang="ru-RU" sz="1800" dirty="0" err="1" smtClean="0"/>
              <a:t>основні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компоненти</a:t>
            </a:r>
            <a:r>
              <a:rPr lang="ru-RU" sz="1800" dirty="0" smtClean="0"/>
              <a:t>. При </a:t>
            </a:r>
            <a:r>
              <a:rPr lang="ru-RU" sz="1800" dirty="0" err="1" smtClean="0"/>
              <a:t>цьому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рівень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кожного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різним</a:t>
            </a:r>
            <a:r>
              <a:rPr lang="ru-RU" sz="1800" dirty="0" smtClean="0"/>
              <a:t>, вони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доповнювати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одне</a:t>
            </a:r>
            <a:r>
              <a:rPr lang="ru-RU" sz="1800" dirty="0" smtClean="0"/>
              <a:t> одного, </a:t>
            </a:r>
            <a:r>
              <a:rPr lang="ru-RU" sz="1800" dirty="0" err="1" smtClean="0"/>
              <a:t>нестача</a:t>
            </a:r>
            <a:r>
              <a:rPr lang="ru-RU" sz="1800" dirty="0" smtClean="0"/>
              <a:t> </a:t>
            </a:r>
            <a:r>
              <a:rPr lang="ru-RU" sz="1800" dirty="0" err="1" smtClean="0"/>
              <a:t>якогось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компенсуватися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більшою</a:t>
            </a:r>
            <a:r>
              <a:rPr lang="ru-RU" sz="1800" dirty="0" smtClean="0"/>
              <a:t> </a:t>
            </a:r>
            <a:r>
              <a:rPr lang="ru-RU" sz="1800" dirty="0" err="1" smtClean="0"/>
              <a:t>зрілістю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іншого</a:t>
            </a:r>
            <a:r>
              <a:rPr lang="ru-RU" sz="1800" dirty="0" smtClean="0"/>
              <a:t>. </a:t>
            </a:r>
            <a:r>
              <a:rPr lang="ru-RU" sz="1800" dirty="0" err="1" smtClean="0"/>
              <a:t>Водночас</a:t>
            </a:r>
            <a:r>
              <a:rPr lang="ru-RU" sz="1800" dirty="0" smtClean="0"/>
              <a:t> </a:t>
            </a:r>
            <a:r>
              <a:rPr lang="ru-RU" sz="1800" dirty="0" err="1" smtClean="0"/>
              <a:t>недостатня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сформованість</a:t>
            </a:r>
            <a:r>
              <a:rPr lang="ru-RU" sz="1800" dirty="0" smtClean="0"/>
              <a:t> одного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компонентів</a:t>
            </a:r>
            <a:r>
              <a:rPr lang="ru-RU" sz="1800" dirty="0" smtClean="0"/>
              <a:t> так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так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вплива­тиме</a:t>
            </a:r>
            <a:r>
              <a:rPr lang="ru-RU" sz="1800" dirty="0" smtClean="0"/>
              <a:t> на </a:t>
            </a:r>
            <a:r>
              <a:rPr lang="ru-RU" sz="1800" dirty="0" err="1" smtClean="0"/>
              <a:t>гармонійну</a:t>
            </a:r>
            <a:r>
              <a:rPr lang="ru-RU" sz="1800" dirty="0" smtClean="0"/>
              <a:t> </a:t>
            </a:r>
            <a:r>
              <a:rPr lang="ru-RU" sz="1800" dirty="0" err="1" smtClean="0"/>
              <a:t>адаптацію</a:t>
            </a:r>
            <a:r>
              <a:rPr lang="ru-RU" sz="1800" dirty="0" smtClean="0"/>
              <a:t> до </a:t>
            </a:r>
            <a:r>
              <a:rPr lang="ru-RU" sz="1800" dirty="0" err="1" smtClean="0"/>
              <a:t>школи</a:t>
            </a:r>
            <a:r>
              <a:rPr lang="ru-RU" sz="1800" dirty="0" smtClean="0"/>
              <a:t>, на </a:t>
            </a:r>
            <a:r>
              <a:rPr lang="ru-RU" sz="1800" dirty="0" err="1" smtClean="0"/>
              <a:t>успішність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ди­тини</a:t>
            </a:r>
            <a:r>
              <a:rPr lang="ru-RU" sz="1800" dirty="0" smtClean="0"/>
              <a:t> в </a:t>
            </a:r>
            <a:r>
              <a:rPr lang="ru-RU" sz="1800" dirty="0" err="1" smtClean="0"/>
              <a:t>першому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класі</a:t>
            </a:r>
            <a:r>
              <a:rPr lang="ru-RU" sz="1800" dirty="0" smtClean="0"/>
              <a:t>. </a:t>
            </a:r>
            <a:r>
              <a:rPr lang="ru-RU" sz="1800" dirty="0" err="1" smtClean="0"/>
              <a:t>Навички</a:t>
            </a:r>
            <a:r>
              <a:rPr lang="ru-RU" sz="1800" dirty="0" smtClean="0"/>
              <a:t> </a:t>
            </a:r>
            <a:r>
              <a:rPr lang="ru-RU" sz="1800" dirty="0" err="1" smtClean="0"/>
              <a:t>лічби</a:t>
            </a:r>
            <a:r>
              <a:rPr lang="ru-RU" sz="1800" dirty="0" smtClean="0"/>
              <a:t>, </a:t>
            </a:r>
            <a:r>
              <a:rPr lang="ru-RU" sz="1800" dirty="0" err="1" smtClean="0"/>
              <a:t>читання</a:t>
            </a:r>
            <a:r>
              <a:rPr lang="ru-RU" sz="1800" dirty="0" smtClean="0"/>
              <a:t>, письма, </a:t>
            </a:r>
            <a:r>
              <a:rPr lang="ru-RU" sz="1800" dirty="0" err="1" smtClean="0"/>
              <a:t>важливі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загального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старшого </a:t>
            </a:r>
            <a:r>
              <a:rPr lang="ru-RU" sz="1800" dirty="0" err="1" smtClean="0"/>
              <a:t>дошкільника</a:t>
            </a:r>
            <a:r>
              <a:rPr lang="ru-RU" sz="1800" dirty="0" smtClean="0"/>
              <a:t>, </a:t>
            </a:r>
            <a:r>
              <a:rPr lang="ru-RU" sz="1800" dirty="0" err="1" smtClean="0"/>
              <a:t>самі</a:t>
            </a:r>
            <a:r>
              <a:rPr lang="ru-RU" sz="1800" dirty="0" smtClean="0"/>
              <a:t> по </a:t>
            </a:r>
            <a:r>
              <a:rPr lang="ru-RU" sz="1800" dirty="0" err="1" smtClean="0"/>
              <a:t>собі</a:t>
            </a:r>
            <a:r>
              <a:rPr lang="ru-RU" sz="1800" dirty="0" smtClean="0"/>
              <a:t> не </a:t>
            </a:r>
            <a:r>
              <a:rPr lang="ru-RU" sz="1800" dirty="0" err="1" smtClean="0"/>
              <a:t>визнача­ють</a:t>
            </a:r>
            <a:r>
              <a:rPr lang="ru-RU" sz="1800" dirty="0" smtClean="0"/>
              <a:t>, </a:t>
            </a:r>
            <a:r>
              <a:rPr lang="ru-RU" sz="1800" dirty="0" err="1" smtClean="0"/>
              <a:t>не</a:t>
            </a:r>
            <a:r>
              <a:rPr lang="ru-RU" sz="1800" dirty="0" smtClean="0"/>
              <a:t> </a:t>
            </a:r>
            <a:r>
              <a:rPr lang="ru-RU" sz="1800" dirty="0" err="1" smtClean="0"/>
              <a:t>гарантують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готовності</a:t>
            </a:r>
            <a:r>
              <a:rPr lang="ru-RU" sz="1800" dirty="0" smtClean="0"/>
              <a:t> до </a:t>
            </a:r>
            <a:r>
              <a:rPr lang="ru-RU" sz="1800" dirty="0" err="1" smtClean="0"/>
              <a:t>школи</a:t>
            </a:r>
            <a:r>
              <a:rPr lang="ru-RU" sz="1800" dirty="0" smtClean="0"/>
              <a:t>: по </a:t>
            </a:r>
            <a:r>
              <a:rPr lang="ru-RU" sz="1800" dirty="0" err="1" smtClean="0"/>
              <a:t>завершенні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першого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півріччя</a:t>
            </a:r>
            <a:r>
              <a:rPr lang="ru-RU" sz="1800" dirty="0" smtClean="0"/>
              <a:t> </a:t>
            </a:r>
            <a:r>
              <a:rPr lang="ru-RU" sz="1800" dirty="0" err="1" smtClean="0"/>
              <a:t>всі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першокласники</a:t>
            </a:r>
            <a:r>
              <a:rPr lang="ru-RU" sz="1800" dirty="0" smtClean="0"/>
              <a:t> </a:t>
            </a:r>
            <a:r>
              <a:rPr lang="ru-RU" sz="1800" dirty="0" err="1" smtClean="0"/>
              <a:t>оволодівають</a:t>
            </a:r>
            <a:r>
              <a:rPr lang="ru-RU" sz="1800" dirty="0" smtClean="0"/>
              <a:t> ними у </a:t>
            </a:r>
            <a:r>
              <a:rPr lang="ru-RU" sz="1800" dirty="0" err="1" smtClean="0"/>
              <a:t>більш-менш</a:t>
            </a:r>
            <a:r>
              <a:rPr lang="ru-RU" sz="1800" dirty="0" smtClean="0"/>
              <a:t> </a:t>
            </a:r>
            <a:r>
              <a:rPr lang="ru-RU" sz="1800" dirty="0" err="1" smtClean="0"/>
              <a:t>одна­ковій</a:t>
            </a:r>
            <a:r>
              <a:rPr lang="ru-RU" sz="1800" dirty="0" smtClean="0"/>
              <a:t> </a:t>
            </a:r>
            <a:r>
              <a:rPr lang="ru-RU" sz="1800" dirty="0" err="1" smtClean="0"/>
              <a:t>мірі</a:t>
            </a:r>
            <a:r>
              <a:rPr lang="ru-RU" sz="1800" dirty="0" smtClean="0"/>
              <a:t>.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певна</a:t>
            </a:r>
            <a:r>
              <a:rPr lang="ru-RU" sz="1800" dirty="0" smtClean="0"/>
              <a:t> </a:t>
            </a:r>
            <a:r>
              <a:rPr lang="ru-RU" sz="1800" dirty="0" err="1" smtClean="0"/>
              <a:t>збалансованість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психофізіологічної</a:t>
            </a:r>
            <a:r>
              <a:rPr lang="ru-RU" sz="1800" dirty="0" smtClean="0"/>
              <a:t>, </a:t>
            </a:r>
            <a:r>
              <a:rPr lang="ru-RU" sz="1800" dirty="0" err="1" smtClean="0"/>
              <a:t>інтелек­туальної</a:t>
            </a:r>
            <a:r>
              <a:rPr lang="ru-RU" sz="1800" dirty="0" smtClean="0"/>
              <a:t>, </a:t>
            </a:r>
            <a:r>
              <a:rPr lang="ru-RU" sz="1800" dirty="0" err="1" smtClean="0"/>
              <a:t>мотиваційної</a:t>
            </a:r>
            <a:r>
              <a:rPr lang="ru-RU" sz="1800" dirty="0" smtClean="0"/>
              <a:t>, </a:t>
            </a:r>
            <a:r>
              <a:rPr lang="ru-RU" sz="1800" dirty="0" err="1" smtClean="0"/>
              <a:t>емоційної</a:t>
            </a:r>
            <a:r>
              <a:rPr lang="ru-RU" sz="1800" dirty="0" smtClean="0"/>
              <a:t>, </a:t>
            </a:r>
            <a:r>
              <a:rPr lang="ru-RU" sz="1800" dirty="0" err="1" smtClean="0"/>
              <a:t>вольової</a:t>
            </a:r>
            <a:r>
              <a:rPr lang="ru-RU" sz="1800" dirty="0" smtClean="0"/>
              <a:t> та </a:t>
            </a:r>
            <a:r>
              <a:rPr lang="ru-RU" sz="1800" dirty="0" err="1" smtClean="0"/>
              <a:t>соціальної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засвідчують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достатній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рівень</a:t>
            </a:r>
            <a:r>
              <a:rPr lang="ru-RU" sz="1800" dirty="0" smtClean="0"/>
              <a:t> </a:t>
            </a:r>
            <a:r>
              <a:rPr lang="ru-RU" sz="1800" dirty="0" err="1" smtClean="0"/>
              <a:t>сформованості</a:t>
            </a:r>
            <a:r>
              <a:rPr lang="ru-RU" sz="1800" dirty="0" smtClean="0"/>
              <a:t> у </a:t>
            </a:r>
            <a:r>
              <a:rPr lang="ru-RU" sz="1800" dirty="0" err="1" smtClean="0"/>
              <a:t>дошкільника</a:t>
            </a:r>
            <a:r>
              <a:rPr lang="ru-RU" sz="1800" dirty="0" smtClean="0"/>
              <a:t> 6-7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готовності</a:t>
            </a:r>
            <a:r>
              <a:rPr lang="ru-RU" sz="1800" dirty="0" smtClean="0"/>
              <a:t> до </a:t>
            </a:r>
            <a:r>
              <a:rPr lang="ru-RU" sz="1800" dirty="0" err="1" smtClean="0"/>
              <a:t>школи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11 ключових </a:t>
            </a:r>
            <a:r>
              <a:rPr lang="uk-UA" sz="3200" b="1" dirty="0" err="1" smtClean="0"/>
              <a:t>компетентностей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Нової Української школи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вільне</a:t>
            </a:r>
            <a:r>
              <a:rPr lang="ru-RU" sz="1800" dirty="0" smtClean="0"/>
              <a:t> </a:t>
            </a:r>
            <a:r>
              <a:rPr lang="ru-RU" sz="1800" dirty="0" err="1" smtClean="0"/>
              <a:t>володіння</a:t>
            </a:r>
            <a:r>
              <a:rPr lang="ru-RU" sz="1800" dirty="0" smtClean="0"/>
              <a:t> державною</a:t>
            </a:r>
          </a:p>
          <a:p>
            <a:r>
              <a:rPr lang="ru-RU" sz="1800" dirty="0" err="1" smtClean="0"/>
              <a:t>здатність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спілкуватися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рідною</a:t>
            </a:r>
            <a:r>
              <a:rPr lang="ru-RU" sz="1800" dirty="0" smtClean="0"/>
              <a:t> (у </a:t>
            </a:r>
            <a:r>
              <a:rPr lang="ru-RU" sz="1800" dirty="0" err="1" smtClean="0"/>
              <a:t>разі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відмінності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державної</a:t>
            </a:r>
            <a:r>
              <a:rPr lang="ru-RU" sz="1800" dirty="0" smtClean="0"/>
              <a:t>) та </a:t>
            </a:r>
            <a:r>
              <a:rPr lang="ru-RU" sz="1800" dirty="0" err="1" smtClean="0"/>
              <a:t>іноземними</a:t>
            </a:r>
            <a:endParaRPr lang="ru-RU" sz="1800" dirty="0" smtClean="0"/>
          </a:p>
          <a:p>
            <a:r>
              <a:rPr lang="ru-RU" sz="1800" dirty="0" err="1" smtClean="0"/>
              <a:t>математична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компетентність</a:t>
            </a:r>
            <a:endParaRPr lang="ru-RU" sz="1800" dirty="0" smtClean="0"/>
          </a:p>
          <a:p>
            <a:r>
              <a:rPr lang="ru-RU" sz="1800" dirty="0" err="1" smtClean="0"/>
              <a:t>компетентності</a:t>
            </a:r>
            <a:r>
              <a:rPr lang="ru-RU" sz="1800" dirty="0" smtClean="0"/>
              <a:t> в </a:t>
            </a:r>
            <a:r>
              <a:rPr lang="ru-RU" sz="1800" dirty="0" err="1" smtClean="0"/>
              <a:t>галузі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природничих</a:t>
            </a:r>
            <a:r>
              <a:rPr lang="ru-RU" sz="1800" dirty="0" smtClean="0"/>
              <a:t> наук, </a:t>
            </a:r>
            <a:r>
              <a:rPr lang="ru-RU" sz="1800" dirty="0" err="1" smtClean="0"/>
              <a:t>техніки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технологій</a:t>
            </a:r>
            <a:endParaRPr lang="ru-RU" sz="1800" dirty="0" smtClean="0"/>
          </a:p>
          <a:p>
            <a:r>
              <a:rPr lang="ru-RU" sz="1800" dirty="0" err="1" smtClean="0"/>
              <a:t>інноваційність</a:t>
            </a:r>
            <a:endParaRPr lang="ru-RU" sz="1800" dirty="0" smtClean="0"/>
          </a:p>
          <a:p>
            <a:r>
              <a:rPr lang="ru-RU" sz="1800" dirty="0" err="1" smtClean="0"/>
              <a:t>екологічна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компетентність</a:t>
            </a:r>
            <a:endParaRPr lang="ru-RU" sz="1800" dirty="0" smtClean="0"/>
          </a:p>
          <a:p>
            <a:r>
              <a:rPr lang="ru-RU" sz="1800" dirty="0" err="1" smtClean="0"/>
              <a:t>інформаційно-комунікаційна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компетентність</a:t>
            </a:r>
            <a:endParaRPr lang="ru-RU" sz="1800" dirty="0" smtClean="0"/>
          </a:p>
          <a:p>
            <a:r>
              <a:rPr lang="ru-RU" sz="1800" dirty="0" err="1" smtClean="0"/>
              <a:t>навчання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впродовж</a:t>
            </a:r>
            <a:r>
              <a:rPr lang="ru-RU" sz="1800" dirty="0" smtClean="0"/>
              <a:t> </a:t>
            </a:r>
            <a:r>
              <a:rPr lang="ru-RU" sz="1800" dirty="0" err="1" smtClean="0"/>
              <a:t>життя</a:t>
            </a:r>
            <a:endParaRPr lang="ru-RU" sz="1800" dirty="0" smtClean="0"/>
          </a:p>
          <a:p>
            <a:r>
              <a:rPr lang="ru-RU" sz="1800" dirty="0" err="1" smtClean="0"/>
              <a:t>громадянські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соціальні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компетентності</a:t>
            </a:r>
            <a:endParaRPr lang="ru-RU" sz="1800" dirty="0" smtClean="0"/>
          </a:p>
          <a:p>
            <a:r>
              <a:rPr lang="ru-RU" sz="1800" dirty="0" smtClean="0"/>
              <a:t>культурна </a:t>
            </a:r>
            <a:r>
              <a:rPr lang="ru-RU" sz="1800" dirty="0" err="1" smtClean="0"/>
              <a:t>компетентність</a:t>
            </a:r>
            <a:endParaRPr lang="ru-RU" sz="1800" dirty="0" smtClean="0"/>
          </a:p>
          <a:p>
            <a:r>
              <a:rPr lang="ru-RU" sz="1800" dirty="0" smtClean="0"/>
              <a:t> </a:t>
            </a:r>
            <a:r>
              <a:rPr lang="ru-RU" sz="1800" dirty="0" err="1" smtClean="0"/>
              <a:t>підприємливість</a:t>
            </a:r>
            <a:r>
              <a:rPr lang="ru-RU" sz="1800" dirty="0" smtClean="0"/>
              <a:t> та </a:t>
            </a:r>
            <a:r>
              <a:rPr lang="ru-RU" sz="1800" dirty="0" err="1" smtClean="0"/>
              <a:t>фінансова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грамотність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3501008"/>
            <a:ext cx="2808312" cy="1728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Admin\Desktop\db03485097196e4d65a2cda7d6f2e3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764704"/>
            <a:ext cx="3936437" cy="2448272"/>
          </a:xfrm>
          <a:prstGeom prst="rect">
            <a:avLst/>
          </a:prstGeom>
          <a:noFill/>
        </p:spPr>
      </p:pic>
      <p:pic>
        <p:nvPicPr>
          <p:cNvPr id="1031" name="Picture 7" descr="C:\Users\Admin\Desktop\2016-9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650" y="3284984"/>
            <a:ext cx="4028239" cy="3024336"/>
          </a:xfrm>
          <a:prstGeom prst="rect">
            <a:avLst/>
          </a:prstGeom>
          <a:noFill/>
        </p:spPr>
      </p:pic>
      <p:pic>
        <p:nvPicPr>
          <p:cNvPr id="1032" name="Picture 8" descr="C:\Users\Admin\Desktop\slide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06" y="3429000"/>
            <a:ext cx="4255255" cy="2885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Змішане навчання (виховання)</a:t>
            </a:r>
            <a:br>
              <a:rPr lang="uk-UA" b="1" dirty="0" smtClean="0"/>
            </a:br>
            <a:endParaRPr lang="ru-RU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43808" y="1196752"/>
            <a:ext cx="86409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355976" y="1196752"/>
            <a:ext cx="1274440" cy="1418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508104" y="2420888"/>
            <a:ext cx="230425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1"/>
                </a:solidFill>
              </a:rPr>
              <a:t>Електронне навчання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2492896"/>
            <a:ext cx="213853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1"/>
                </a:solidFill>
              </a:rPr>
              <a:t>Традиційне навчання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1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3016"/>
            <a:ext cx="5328592" cy="266429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211960" y="2636912"/>
            <a:ext cx="5760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1"/>
                </a:solidFill>
              </a:rPr>
              <a:t>+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сенс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звернутись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 Закону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дошкільну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дошкільній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Сім’я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зобов’язана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здобуттю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дошкільних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закладах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дошкільну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Базового компонента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Відвідування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звільняє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сім’ю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обов’язку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родинному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Батьки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особи,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замінюють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несуть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суспільством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державою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гідності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батьки,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суб’єкти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несуть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закладах загальної середньої освіти впроваджується технологія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змішаного навчання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Пропонуємо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 закладах дошкільної освіти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змішане виховання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Форми: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 групової – до командної;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 фронтальної – до індивідуальної. 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Принципи: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довіра;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співробітництво;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незалежність;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повага;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доброзичливість.</a:t>
            </a:r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Змішане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Англійська мова"/>
              </a:rPr>
              <a:t>англ.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blended learning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різновид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гібридної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методики, коли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традиційного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самостійного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Мається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увазі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просто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інтерактивних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додаток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 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якісно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трансформує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перевертає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Англійська мова"/>
              </a:rPr>
              <a:t>англ.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flipped classroom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36912"/>
            <a:ext cx="8219256" cy="3975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шість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ключових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складових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змішаного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закладу: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Лідерство</a:t>
            </a:r>
            <a:endParaRPr lang="ru-RU" sz="2000" dirty="0" smtClean="0"/>
          </a:p>
          <a:p>
            <a:r>
              <a:rPr lang="ru-RU" sz="2000" dirty="0" err="1" smtClean="0"/>
              <a:t>Професійний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розвиток</a:t>
            </a:r>
            <a:endParaRPr lang="ru-RU" sz="2000" dirty="0" smtClean="0"/>
          </a:p>
          <a:p>
            <a:r>
              <a:rPr lang="ru-RU" sz="2000" dirty="0" err="1" smtClean="0"/>
              <a:t>Здійснення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endParaRPr lang="ru-RU" sz="2000" dirty="0" smtClean="0"/>
          </a:p>
          <a:p>
            <a:r>
              <a:rPr lang="ru-RU" sz="2000" dirty="0" err="1" smtClean="0"/>
              <a:t>Реорганізація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процесу</a:t>
            </a:r>
            <a:endParaRPr lang="ru-RU" sz="2000" dirty="0" smtClean="0"/>
          </a:p>
          <a:p>
            <a:r>
              <a:rPr lang="ru-RU" sz="2000" dirty="0" err="1" smtClean="0"/>
              <a:t>Електронні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ресурси</a:t>
            </a:r>
            <a:r>
              <a:rPr lang="ru-RU" sz="2000" dirty="0" smtClean="0"/>
              <a:t> для ЗН</a:t>
            </a:r>
          </a:p>
          <a:p>
            <a:r>
              <a:rPr lang="ru-RU" sz="2000" dirty="0" err="1" smtClean="0"/>
              <a:t>Технологічна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інфраструктура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 ЗН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Інтернет ресурси для змішаного виховання (навчання)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1200" dirty="0" smtClean="0"/>
              <a:t>55 </a:t>
            </a:r>
            <a:r>
              <a:rPr lang="ru-RU" sz="1200" dirty="0" err="1" smtClean="0"/>
              <a:t>енергійних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ігор</a:t>
            </a:r>
            <a:r>
              <a:rPr lang="ru-RU" sz="1200" dirty="0" smtClean="0"/>
              <a:t> та </a:t>
            </a:r>
            <a:r>
              <a:rPr lang="ru-RU" sz="1200" dirty="0" err="1" smtClean="0"/>
              <a:t>розваг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дітей</a:t>
            </a:r>
            <a:r>
              <a:rPr lang="ru-RU" sz="1200" dirty="0" smtClean="0"/>
              <a:t> </a:t>
            </a:r>
            <a:r>
              <a:rPr lang="ru-RU" sz="1200" dirty="0" err="1" smtClean="0"/>
              <a:t>вдома</a:t>
            </a:r>
            <a:r>
              <a:rPr lang="ru-RU" sz="1200" dirty="0" smtClean="0"/>
              <a:t> </a:t>
            </a:r>
            <a:endParaRPr lang="ru-RU" sz="1200" b="1" dirty="0" smtClean="0"/>
          </a:p>
          <a:p>
            <a:r>
              <a:rPr lang="ru-RU" sz="1200" u="sng" dirty="0" smtClean="0">
                <a:solidFill>
                  <a:srgbClr val="002060"/>
                </a:solidFill>
                <a:hlinkClick r:id="rId2"/>
              </a:rPr>
              <a:t>https://osvitanova.com.ua/posts/3565-55-enerhiinykh-ihor-ta-rozvah-dlia-ditei-vdoma-adzhe-karantyn-ne-zhart?fbclid=IwAR0n6WXn3ptQSx8rkKkD4A4-ZFqK4lyBeJNVZp1jjr4-Q6aL7ZQ6vpDQLzE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lvl="0"/>
            <a:r>
              <a:rPr lang="uk-UA" sz="1200" dirty="0" smtClean="0"/>
              <a:t>Математика, українська мова, читання для малюків та дошкільнят</a:t>
            </a:r>
            <a:endParaRPr lang="ru-RU" sz="1200" b="1" dirty="0" smtClean="0"/>
          </a:p>
          <a:p>
            <a:r>
              <a:rPr lang="ru-RU" sz="1200" u="sng" dirty="0" smtClean="0">
                <a:hlinkClick r:id="rId3"/>
              </a:rPr>
              <a:t>https://learning.ua/</a:t>
            </a:r>
            <a:endParaRPr lang="ru-RU" sz="1200" b="1" dirty="0" smtClean="0"/>
          </a:p>
          <a:p>
            <a:pPr lvl="0"/>
            <a:r>
              <a:rPr lang="ru-RU" sz="1200" dirty="0" smtClean="0"/>
              <a:t>Як </a:t>
            </a:r>
            <a:r>
              <a:rPr lang="ru-RU" sz="1200" dirty="0" err="1" smtClean="0"/>
              <a:t>вивчити</a:t>
            </a:r>
            <a:r>
              <a:rPr lang="ru-RU" sz="1200" dirty="0" smtClean="0"/>
              <a:t> </a:t>
            </a:r>
            <a:r>
              <a:rPr lang="ru-RU" sz="1200" dirty="0" err="1" smtClean="0"/>
              <a:t>годинник</a:t>
            </a:r>
            <a:r>
              <a:rPr lang="ru-RU" sz="1200" dirty="0" smtClean="0"/>
              <a:t> - Мультики </a:t>
            </a:r>
            <a:r>
              <a:rPr lang="ru-RU" sz="1200" dirty="0" err="1" smtClean="0"/>
              <a:t>українською</a:t>
            </a:r>
            <a:r>
              <a:rPr lang="ru-RU" sz="1200" dirty="0" smtClean="0"/>
              <a:t> - </a:t>
            </a:r>
            <a:r>
              <a:rPr lang="ru-RU" sz="1200" dirty="0" err="1" smtClean="0"/>
              <a:t>Пригоди</a:t>
            </a:r>
            <a:r>
              <a:rPr lang="ru-RU" sz="1200" dirty="0" smtClean="0"/>
              <a:t> </a:t>
            </a:r>
            <a:r>
              <a:rPr lang="ru-RU" sz="1200" dirty="0" err="1" smtClean="0"/>
              <a:t>Хмаринки</a:t>
            </a:r>
            <a:r>
              <a:rPr lang="ru-RU" sz="1200" dirty="0" smtClean="0"/>
              <a:t> 2</a:t>
            </a:r>
            <a:endParaRPr lang="ru-RU" sz="1200" b="1" dirty="0" smtClean="0"/>
          </a:p>
          <a:p>
            <a:r>
              <a:rPr lang="ru-RU" sz="1200" u="sng" dirty="0" smtClean="0">
                <a:hlinkClick r:id="rId4"/>
              </a:rPr>
              <a:t>https://www.youtube.com/watch?v=cvGN0pTrmaw&amp;feature=share&amp;fbclid=IwAR3GlMFZU8qpAYPWUEskKkGAS73SrmdBruThAy-717XE18G6XBzhd5Q23RA</a:t>
            </a:r>
            <a:endParaRPr lang="ru-RU" sz="1200" b="1" dirty="0" smtClean="0"/>
          </a:p>
          <a:p>
            <a:pPr lvl="0" fontAlgn="base"/>
            <a:r>
              <a:rPr lang="ru-RU" sz="1200" dirty="0" err="1" smtClean="0"/>
              <a:t>Завдання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математики для </a:t>
            </a:r>
            <a:r>
              <a:rPr lang="ru-RU" sz="1200" dirty="0" err="1" smtClean="0"/>
              <a:t>дошкільнят</a:t>
            </a:r>
            <a:endParaRPr lang="ru-RU" sz="1200" b="1" dirty="0" smtClean="0"/>
          </a:p>
          <a:p>
            <a:r>
              <a:rPr lang="ru-RU" sz="1200" u="sng" dirty="0" smtClean="0">
                <a:hlinkClick r:id="rId5"/>
              </a:rPr>
              <a:t>https://learning.ua/matematyka/doshkilniata/?fbclid=IwAR01rPh0Pg2lCvGrtReB4zcoJeXlQ05a88ogvd8vim3ENQKGIgd_fmKa5Zs</a:t>
            </a:r>
            <a:endParaRPr lang="ru-RU" sz="1200" b="1" dirty="0" smtClean="0"/>
          </a:p>
          <a:p>
            <a:pPr lvl="0"/>
            <a:r>
              <a:rPr lang="ru-RU" sz="1200" dirty="0" smtClean="0"/>
              <a:t>40 игр для развития мелкой моторики: лучшая подборка</a:t>
            </a:r>
            <a:endParaRPr lang="ru-RU" sz="1200" b="1" dirty="0" smtClean="0"/>
          </a:p>
          <a:p>
            <a:r>
              <a:rPr lang="ru-RU" sz="1200" u="sng" dirty="0" smtClean="0">
                <a:hlinkClick r:id="rId6"/>
              </a:rPr>
              <a:t>https://www.youtube.com/watch?v=age0oAohCVY&amp;fbclid=IwAR04scPezNV5_RRr3j20uyBm490xg2fnZHcCe-N302A6_yL4-3XSmqCKo1k&amp;app=desktop</a:t>
            </a:r>
            <a:endParaRPr lang="ru-RU" sz="1200" b="1" dirty="0" smtClean="0"/>
          </a:p>
          <a:p>
            <a:pPr lvl="0" fontAlgn="base"/>
            <a:r>
              <a:rPr lang="ru-RU" sz="1200" dirty="0" smtClean="0"/>
              <a:t>Конструктор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пластиліну</a:t>
            </a:r>
            <a:r>
              <a:rPr lang="ru-RU" sz="1200" dirty="0" smtClean="0"/>
              <a:t> та зубочисток</a:t>
            </a:r>
            <a:endParaRPr lang="ru-RU" sz="1200" b="1" dirty="0" smtClean="0"/>
          </a:p>
          <a:p>
            <a:pPr fontAlgn="base"/>
            <a:r>
              <a:rPr lang="ru-RU" sz="1200" u="sng" dirty="0" smtClean="0">
                <a:hlinkClick r:id="rId7"/>
              </a:rPr>
              <a:t>https://mini-rivne.com/konstruktor-z-plastuliny/?fbclid=IwAR0pXVeuepWOZP82DRPC71YDygMTXz3vOyi3wA2h97Cu0A82_2KwsGEEvYs#.XnfkiSGD4-0.facebook</a:t>
            </a:r>
            <a:endParaRPr lang="ru-RU" sz="1200" b="1" dirty="0" smtClean="0"/>
          </a:p>
          <a:p>
            <a:pPr lvl="0"/>
            <a:r>
              <a:rPr lang="ru-RU" sz="1200" dirty="0" smtClean="0"/>
              <a:t>Логические игры для детей по возрастам: от 0-4 лет</a:t>
            </a:r>
            <a:endParaRPr lang="ru-RU" sz="1200" b="1" dirty="0" smtClean="0"/>
          </a:p>
          <a:p>
            <a:r>
              <a:rPr lang="ru-RU" sz="1200" u="sng" dirty="0" smtClean="0">
                <a:hlinkClick r:id="rId8"/>
              </a:rPr>
              <a:t>https://www.moirebenok.ua/toddler/razvitie-toddler/logicheskie-igry-dlya-detej-po-vozrastam-ot-0-4-let/?fbclid=IwAR1n4NaUwm7Sf2zWp2Ctb4LYjo1wvb-GGMFKImioPARVk148kJE0x-nTqPE</a:t>
            </a:r>
            <a:endParaRPr lang="ru-RU" sz="1200" b="1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89120"/>
          </a:xfrm>
        </p:spPr>
        <p:txBody>
          <a:bodyPr>
            <a:noAutofit/>
          </a:bodyPr>
          <a:lstStyle/>
          <a:p>
            <a:pPr lvl="0"/>
            <a:r>
              <a:rPr lang="ru-RU" sz="1400" dirty="0" err="1" smtClean="0"/>
              <a:t>Вчимо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назви</a:t>
            </a:r>
            <a:r>
              <a:rPr lang="ru-RU" sz="1400" dirty="0" smtClean="0"/>
              <a:t> </a:t>
            </a:r>
            <a:r>
              <a:rPr lang="ru-RU" sz="1400" dirty="0" err="1" smtClean="0"/>
              <a:t>пальчиків</a:t>
            </a:r>
            <a:r>
              <a:rPr lang="ru-RU" sz="1400" dirty="0" smtClean="0"/>
              <a:t> –</a:t>
            </a:r>
            <a:r>
              <a:rPr lang="ru-RU" sz="1400" dirty="0" smtClean="0">
                <a:hlinkClick r:id="rId2"/>
              </a:rPr>
              <a:t> https://www.youtube.com/watch?v=oK5Bba0M0us&amp;feature=youtu.be&amp;app=desktop</a:t>
            </a:r>
            <a:endParaRPr lang="ru-RU" sz="1400" dirty="0" smtClean="0"/>
          </a:p>
          <a:p>
            <a:pPr lvl="0"/>
            <a:r>
              <a:rPr lang="ru-RU" sz="1400" dirty="0" err="1" smtClean="0"/>
              <a:t>Вчимося</a:t>
            </a:r>
            <a:r>
              <a:rPr lang="ru-RU" sz="1400" dirty="0" smtClean="0"/>
              <a:t> </a:t>
            </a:r>
            <a:r>
              <a:rPr lang="ru-RU" sz="1400" dirty="0" err="1" smtClean="0"/>
              <a:t>рахувати</a:t>
            </a:r>
            <a:r>
              <a:rPr lang="ru-RU" sz="1400" dirty="0" smtClean="0"/>
              <a:t> – </a:t>
            </a:r>
            <a:r>
              <a:rPr lang="ru-RU" sz="1400" dirty="0" smtClean="0">
                <a:hlinkClick r:id="rId3"/>
              </a:rPr>
              <a:t>https://www.youtube.com/watch?v=QNFSpIe15Nk&amp;feature=youtu.be&amp;app=desktop</a:t>
            </a:r>
            <a:endParaRPr lang="ru-RU" sz="1400" dirty="0" smtClean="0"/>
          </a:p>
          <a:p>
            <a:pPr lvl="0"/>
            <a:r>
              <a:rPr lang="ru-RU" sz="1400" dirty="0" smtClean="0"/>
              <a:t>ТОП-5 </a:t>
            </a:r>
            <a:r>
              <a:rPr lang="ru-RU" sz="1400" dirty="0" err="1" smtClean="0"/>
              <a:t>веселих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розваг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–</a:t>
            </a:r>
          </a:p>
          <a:p>
            <a:r>
              <a:rPr lang="ru-RU" sz="1400" dirty="0" smtClean="0"/>
              <a:t> </a:t>
            </a:r>
            <a:r>
              <a:rPr lang="ru-RU" sz="1400" dirty="0" err="1" smtClean="0">
                <a:hlinkClick r:id="rId4"/>
              </a:rPr>
              <a:t>https</a:t>
            </a:r>
            <a:r>
              <a:rPr lang="uk-UA" sz="1400" dirty="0" smtClean="0">
                <a:hlinkClick r:id="rId4"/>
              </a:rPr>
              <a:t>://</a:t>
            </a:r>
            <a:r>
              <a:rPr lang="ru-RU" sz="1400" dirty="0" err="1" smtClean="0">
                <a:hlinkClick r:id="rId4"/>
              </a:rPr>
              <a:t>shotam</a:t>
            </a:r>
            <a:r>
              <a:rPr lang="uk-UA" sz="1400" dirty="0" smtClean="0">
                <a:hlinkClick r:id="rId4"/>
              </a:rPr>
              <a:t>.</a:t>
            </a:r>
            <a:r>
              <a:rPr lang="ru-RU" sz="1400" dirty="0" err="1" smtClean="0">
                <a:hlinkClick r:id="rId4"/>
              </a:rPr>
              <a:t>info</a:t>
            </a:r>
            <a:r>
              <a:rPr lang="uk-UA" sz="1400" dirty="0" smtClean="0">
                <a:hlinkClick r:id="rId4"/>
              </a:rPr>
              <a:t>/</a:t>
            </a:r>
            <a:r>
              <a:rPr lang="ru-RU" sz="1400" dirty="0" err="1" smtClean="0">
                <a:hlinkClick r:id="rId4"/>
              </a:rPr>
              <a:t>chym</a:t>
            </a:r>
            <a:r>
              <a:rPr lang="uk-UA" sz="1400" dirty="0" smtClean="0">
                <a:hlinkClick r:id="rId4"/>
              </a:rPr>
              <a:t>-</a:t>
            </a:r>
            <a:r>
              <a:rPr lang="ru-RU" sz="1400" dirty="0" err="1" smtClean="0">
                <a:hlinkClick r:id="rId4"/>
              </a:rPr>
              <a:t>zayniatysia</a:t>
            </a:r>
            <a:r>
              <a:rPr lang="uk-UA" sz="1400" dirty="0" smtClean="0">
                <a:hlinkClick r:id="rId4"/>
              </a:rPr>
              <a:t>-</a:t>
            </a:r>
            <a:r>
              <a:rPr lang="ru-RU" sz="1400" dirty="0" err="1" smtClean="0">
                <a:hlinkClick r:id="rId4"/>
              </a:rPr>
              <a:t>z</a:t>
            </a:r>
            <a:r>
              <a:rPr lang="uk-UA" sz="1400" dirty="0" smtClean="0">
                <a:hlinkClick r:id="rId4"/>
              </a:rPr>
              <a:t>-</a:t>
            </a:r>
            <a:r>
              <a:rPr lang="ru-RU" sz="1400" dirty="0" err="1" smtClean="0">
                <a:hlinkClick r:id="rId4"/>
              </a:rPr>
              <a:t>dit</a:t>
            </a:r>
            <a:r>
              <a:rPr lang="uk-UA" sz="1400" dirty="0" smtClean="0">
                <a:hlinkClick r:id="rId4"/>
              </a:rPr>
              <a:t>-</a:t>
            </a:r>
            <a:r>
              <a:rPr lang="ru-RU" sz="1400" dirty="0" err="1" smtClean="0">
                <a:hlinkClick r:id="rId4"/>
              </a:rPr>
              <a:t>my</a:t>
            </a:r>
            <a:r>
              <a:rPr lang="uk-UA" sz="1400" dirty="0" smtClean="0">
                <a:hlinkClick r:id="rId4"/>
              </a:rPr>
              <a:t>-</a:t>
            </a:r>
            <a:r>
              <a:rPr lang="ru-RU" sz="1400" dirty="0" err="1" smtClean="0">
                <a:hlinkClick r:id="rId4"/>
              </a:rPr>
              <a:t>pid</a:t>
            </a:r>
            <a:r>
              <a:rPr lang="uk-UA" sz="1400" dirty="0" smtClean="0">
                <a:hlinkClick r:id="rId4"/>
              </a:rPr>
              <a:t>-</a:t>
            </a:r>
            <a:r>
              <a:rPr lang="ru-RU" sz="1400" dirty="0" err="1" smtClean="0">
                <a:hlinkClick r:id="rId4"/>
              </a:rPr>
              <a:t>chas</a:t>
            </a:r>
            <a:r>
              <a:rPr lang="uk-UA" sz="1400" dirty="0" smtClean="0">
                <a:hlinkClick r:id="rId4"/>
              </a:rPr>
              <a:t>-</a:t>
            </a:r>
            <a:r>
              <a:rPr lang="ru-RU" sz="1400" dirty="0" err="1" smtClean="0">
                <a:hlinkClick r:id="rId4"/>
              </a:rPr>
              <a:t>karantynu</a:t>
            </a:r>
            <a:r>
              <a:rPr lang="uk-UA" sz="1400" dirty="0" smtClean="0">
                <a:hlinkClick r:id="rId4"/>
              </a:rPr>
              <a:t>-</a:t>
            </a:r>
            <a:r>
              <a:rPr lang="ru-RU" sz="1400" dirty="0" err="1" smtClean="0">
                <a:hlinkClick r:id="rId4"/>
              </a:rPr>
              <a:t>top</a:t>
            </a:r>
            <a:r>
              <a:rPr lang="uk-UA" sz="1400" dirty="0" smtClean="0">
                <a:hlinkClick r:id="rId4"/>
              </a:rPr>
              <a:t>-5-</a:t>
            </a:r>
            <a:r>
              <a:rPr lang="ru-RU" sz="1400" dirty="0" err="1" smtClean="0">
                <a:hlinkClick r:id="rId4"/>
              </a:rPr>
              <a:t>veselykh</a:t>
            </a:r>
            <a:r>
              <a:rPr lang="uk-UA" sz="1400" dirty="0" smtClean="0">
                <a:hlinkClick r:id="rId4"/>
              </a:rPr>
              <a:t>-</a:t>
            </a:r>
            <a:r>
              <a:rPr lang="ru-RU" sz="1400" dirty="0" err="1" smtClean="0">
                <a:hlinkClick r:id="rId4"/>
              </a:rPr>
              <a:t>rozvah</a:t>
            </a:r>
            <a:r>
              <a:rPr lang="uk-UA" sz="1400" dirty="0" smtClean="0">
                <a:hlinkClick r:id="rId4"/>
              </a:rPr>
              <a:t>/</a:t>
            </a:r>
            <a:endParaRPr lang="ru-RU" sz="1400" dirty="0" smtClean="0"/>
          </a:p>
          <a:p>
            <a:pPr lvl="0"/>
            <a:r>
              <a:rPr lang="uk-UA" sz="1400" dirty="0" smtClean="0"/>
              <a:t>Дитячі пісні українською мовою –</a:t>
            </a:r>
            <a:r>
              <a:rPr lang="ru-RU" sz="1400" dirty="0" smtClean="0"/>
              <a:t> </a:t>
            </a:r>
            <a:r>
              <a:rPr lang="ru-RU" sz="1400" dirty="0" err="1" smtClean="0">
                <a:hlinkClick r:id="rId5"/>
              </a:rPr>
              <a:t>https</a:t>
            </a:r>
            <a:r>
              <a:rPr lang="uk-UA" sz="1400" dirty="0" smtClean="0">
                <a:hlinkClick r:id="rId5"/>
              </a:rPr>
              <a:t>://</a:t>
            </a:r>
            <a:r>
              <a:rPr lang="ru-RU" sz="1400" dirty="0" err="1" smtClean="0">
                <a:hlinkClick r:id="rId5"/>
              </a:rPr>
              <a:t>www</a:t>
            </a:r>
            <a:r>
              <a:rPr lang="uk-UA" sz="1400" dirty="0" smtClean="0">
                <a:hlinkClick r:id="rId5"/>
              </a:rPr>
              <a:t>.</a:t>
            </a:r>
            <a:r>
              <a:rPr lang="ru-RU" sz="1400" dirty="0" err="1" smtClean="0">
                <a:hlinkClick r:id="rId5"/>
              </a:rPr>
              <a:t>youtube</a:t>
            </a:r>
            <a:r>
              <a:rPr lang="uk-UA" sz="1400" dirty="0" smtClean="0">
                <a:hlinkClick r:id="rId5"/>
              </a:rPr>
              <a:t>.</a:t>
            </a:r>
            <a:r>
              <a:rPr lang="ru-RU" sz="1400" dirty="0" err="1" smtClean="0">
                <a:hlinkClick r:id="rId5"/>
              </a:rPr>
              <a:t>com</a:t>
            </a:r>
            <a:r>
              <a:rPr lang="uk-UA" sz="1400" dirty="0" smtClean="0">
                <a:hlinkClick r:id="rId5"/>
              </a:rPr>
              <a:t>/</a:t>
            </a:r>
            <a:r>
              <a:rPr lang="ru-RU" sz="1400" dirty="0" err="1" smtClean="0">
                <a:hlinkClick r:id="rId5"/>
              </a:rPr>
              <a:t>watch</a:t>
            </a:r>
            <a:r>
              <a:rPr lang="uk-UA" sz="1400" dirty="0" smtClean="0">
                <a:hlinkClick r:id="rId5"/>
              </a:rPr>
              <a:t>?</a:t>
            </a:r>
            <a:r>
              <a:rPr lang="ru-RU" sz="1400" dirty="0" err="1" smtClean="0">
                <a:hlinkClick r:id="rId5"/>
              </a:rPr>
              <a:t>feature</a:t>
            </a:r>
            <a:r>
              <a:rPr lang="uk-UA" sz="1400" dirty="0" smtClean="0">
                <a:hlinkClick r:id="rId5"/>
              </a:rPr>
              <a:t>=</a:t>
            </a:r>
            <a:r>
              <a:rPr lang="ru-RU" sz="1400" dirty="0" err="1" smtClean="0">
                <a:hlinkClick r:id="rId5"/>
              </a:rPr>
              <a:t>share</a:t>
            </a:r>
            <a:r>
              <a:rPr lang="uk-UA" sz="1400" dirty="0" smtClean="0">
                <a:hlinkClick r:id="rId5"/>
              </a:rPr>
              <a:t>&amp;</a:t>
            </a:r>
            <a:r>
              <a:rPr lang="ru-RU" sz="1400" dirty="0" err="1" smtClean="0">
                <a:hlinkClick r:id="rId5"/>
              </a:rPr>
              <a:t>v</a:t>
            </a:r>
            <a:r>
              <a:rPr lang="uk-UA" sz="1400" dirty="0" smtClean="0">
                <a:hlinkClick r:id="rId5"/>
              </a:rPr>
              <a:t>=</a:t>
            </a:r>
            <a:r>
              <a:rPr lang="ru-RU" sz="1400" dirty="0" err="1" smtClean="0">
                <a:hlinkClick r:id="rId5"/>
              </a:rPr>
              <a:t>zU</a:t>
            </a:r>
            <a:r>
              <a:rPr lang="uk-UA" sz="1400" dirty="0" smtClean="0">
                <a:hlinkClick r:id="rId5"/>
              </a:rPr>
              <a:t>4</a:t>
            </a:r>
            <a:r>
              <a:rPr lang="ru-RU" sz="1400" dirty="0" err="1" smtClean="0">
                <a:hlinkClick r:id="rId5"/>
              </a:rPr>
              <a:t>h</a:t>
            </a:r>
            <a:r>
              <a:rPr lang="uk-UA" sz="1400" dirty="0" smtClean="0">
                <a:hlinkClick r:id="rId5"/>
              </a:rPr>
              <a:t>8</a:t>
            </a:r>
            <a:r>
              <a:rPr lang="ru-RU" sz="1400" dirty="0" err="1" smtClean="0">
                <a:hlinkClick r:id="rId5"/>
              </a:rPr>
              <a:t>ScOuZE</a:t>
            </a:r>
            <a:r>
              <a:rPr lang="uk-UA" sz="1400" dirty="0" smtClean="0">
                <a:hlinkClick r:id="rId5"/>
              </a:rPr>
              <a:t>&amp;</a:t>
            </a:r>
            <a:r>
              <a:rPr lang="ru-RU" sz="1400" dirty="0" err="1" smtClean="0">
                <a:hlinkClick r:id="rId5"/>
              </a:rPr>
              <a:t>app</a:t>
            </a:r>
            <a:r>
              <a:rPr lang="uk-UA" sz="1400" dirty="0" smtClean="0">
                <a:hlinkClick r:id="rId5"/>
              </a:rPr>
              <a:t>=</a:t>
            </a:r>
            <a:r>
              <a:rPr lang="ru-RU" sz="1400" dirty="0" err="1" smtClean="0">
                <a:hlinkClick r:id="rId5"/>
              </a:rPr>
              <a:t>desktop</a:t>
            </a:r>
            <a:endParaRPr lang="ru-RU" sz="1400" dirty="0" smtClean="0"/>
          </a:p>
          <a:p>
            <a:pPr lvl="0"/>
            <a:r>
              <a:rPr lang="ru-RU" sz="1400" dirty="0" err="1" smtClean="0"/>
              <a:t>Вірші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– </a:t>
            </a:r>
            <a:r>
              <a:rPr lang="ru-RU" sz="1400" dirty="0" smtClean="0">
                <a:hlinkClick r:id="rId6"/>
              </a:rPr>
              <a:t>https://www.youtube.com/watch?v=l8daRJ67Dq4&amp;feature=youtu.be&amp;app=desktop</a:t>
            </a:r>
            <a:endParaRPr lang="ru-RU" sz="1400" dirty="0" smtClean="0"/>
          </a:p>
          <a:p>
            <a:pPr lvl="0"/>
            <a:r>
              <a:rPr lang="ru-RU" sz="1400" dirty="0" err="1" smtClean="0"/>
              <a:t>Розвиваючі</a:t>
            </a:r>
            <a:r>
              <a:rPr lang="ru-RU" sz="1400" dirty="0" smtClean="0"/>
              <a:t> </a:t>
            </a:r>
            <a:r>
              <a:rPr lang="ru-RU" sz="1400" dirty="0" err="1" smtClean="0"/>
              <a:t>ігри-вікторини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3-5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 – </a:t>
            </a:r>
            <a:r>
              <a:rPr lang="ru-RU" sz="1400" dirty="0" smtClean="0">
                <a:hlinkClick r:id="rId7"/>
              </a:rPr>
              <a:t>https://www.youtube.com/watch?v=ksUyX3TCfwk&amp;feature=youtu.be&amp;fbclid=IwAR2gc_iCZ-mgNvzYnzzY9m9mr13C4XU36LFPDlhimfRTfoHTw44np8CkuKk</a:t>
            </a:r>
            <a:endParaRPr lang="ru-RU" sz="1400" dirty="0" smtClean="0"/>
          </a:p>
          <a:p>
            <a:pPr lvl="0"/>
            <a:r>
              <a:rPr lang="ru-RU" sz="1400" dirty="0" err="1" smtClean="0"/>
              <a:t>Геометричні</a:t>
            </a:r>
            <a:r>
              <a:rPr lang="ru-RU" sz="1400" dirty="0" smtClean="0"/>
              <a:t> </a:t>
            </a:r>
            <a:r>
              <a:rPr lang="ru-RU" sz="1400" dirty="0" err="1" smtClean="0"/>
              <a:t>фігури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– </a:t>
            </a:r>
            <a:r>
              <a:rPr lang="ru-RU" sz="1400" dirty="0" smtClean="0">
                <a:hlinkClick r:id="rId8"/>
              </a:rPr>
              <a:t>https://www.youtube.com/watch?v=f9mt5NudSTc&amp;feature=youtu.be&amp;fbclid=IwAR32sXsXt8dHLf3I0oG34orlHpUp80aTHoPWDwKPY-5uXCKba8JXhchqsQU</a:t>
            </a:r>
            <a:endParaRPr lang="ru-RU" sz="1400" dirty="0" smtClean="0"/>
          </a:p>
          <a:p>
            <a:pPr lvl="0"/>
            <a:r>
              <a:rPr lang="ru-RU" sz="1400" dirty="0" err="1" smtClean="0"/>
              <a:t>Хто</a:t>
            </a:r>
            <a:r>
              <a:rPr lang="ru-RU" sz="1400" dirty="0" smtClean="0"/>
              <a:t> як говорить – </a:t>
            </a:r>
            <a:r>
              <a:rPr lang="ru-RU" sz="1400" dirty="0" smtClean="0">
                <a:hlinkClick r:id="rId9"/>
              </a:rPr>
              <a:t>https://www.youtube.com/watch?v=FRUqZZOAU70&amp;feature=youtu.be&amp;fbclid=IwAR22P6Pknn9B5g1Ulo-YCuwVRqR39sF0D762wbi43esftVFslGRlATTalLU</a:t>
            </a:r>
            <a:endParaRPr lang="ru-RU" sz="1400" dirty="0" smtClean="0"/>
          </a:p>
          <a:p>
            <a:r>
              <a:rPr lang="ru-RU" sz="1400" dirty="0" err="1" smtClean="0"/>
              <a:t>Місяці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пори року – </a:t>
            </a:r>
            <a:r>
              <a:rPr lang="ru-RU" sz="1400" dirty="0" smtClean="0">
                <a:hlinkClick r:id="rId10"/>
              </a:rPr>
              <a:t>https://www.youtube.com/watch?v=mBDU8UwJdpM&amp;feature=youtu.be&amp;fbclid=IwAR22vr7BDMNja_C-gci3mm09kJtX4ioBw02sqgyLCT1AdCOHBrqQG4_Ep_c</a:t>
            </a:r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8912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4800" dirty="0" err="1" smtClean="0"/>
              <a:t>Летючі</a:t>
            </a:r>
            <a:r>
              <a:rPr lang="ru-RU" sz="4800" dirty="0" smtClean="0"/>
              <a:t> </a:t>
            </a:r>
            <a:r>
              <a:rPr lang="ru-RU" sz="4800" dirty="0" err="1" smtClean="0"/>
              <a:t>геометрики</a:t>
            </a:r>
            <a:r>
              <a:rPr lang="ru-RU" sz="4800" dirty="0" smtClean="0"/>
              <a:t>. </a:t>
            </a:r>
            <a:r>
              <a:rPr lang="ru-RU" sz="4800" dirty="0" err="1" smtClean="0"/>
              <a:t>Вчимо</a:t>
            </a:r>
            <a:r>
              <a:rPr lang="ru-RU" sz="4800" dirty="0" smtClean="0"/>
              <a:t> </a:t>
            </a:r>
            <a:r>
              <a:rPr lang="ru-RU" sz="4800" dirty="0" err="1" smtClean="0"/>
              <a:t>назви</a:t>
            </a:r>
            <a:r>
              <a:rPr lang="ru-RU" sz="4800" dirty="0" smtClean="0"/>
              <a:t> </a:t>
            </a:r>
            <a:r>
              <a:rPr lang="ru-RU" sz="4800" dirty="0" err="1" smtClean="0"/>
              <a:t>фігур</a:t>
            </a:r>
            <a:r>
              <a:rPr lang="ru-RU" sz="4800" dirty="0" smtClean="0"/>
              <a:t> </a:t>
            </a:r>
            <a:r>
              <a:rPr lang="ru-RU" sz="4800" dirty="0" err="1" smtClean="0"/>
              <a:t>українською</a:t>
            </a:r>
            <a:r>
              <a:rPr lang="ru-RU" sz="4800" dirty="0" smtClean="0"/>
              <a:t> –</a:t>
            </a:r>
            <a:r>
              <a:rPr lang="ru-RU" sz="4800" u="sng" dirty="0" smtClean="0">
                <a:hlinkClick r:id="rId2"/>
              </a:rPr>
              <a:t> https://www.youtube.com/watch?v=KUc_OXVKi3M&amp;feature=youtu.be&amp;fbclid=IwAR3YguyfT3FSx2j-hQmRuK5vseooDA7kDS-M60tiDeaoBaLz4gKSTuheM6A</a:t>
            </a:r>
            <a:endParaRPr lang="ru-RU" sz="4800" dirty="0" smtClean="0"/>
          </a:p>
          <a:p>
            <a:pPr lvl="0"/>
            <a:r>
              <a:rPr lang="ru-RU" sz="4800" dirty="0" smtClean="0"/>
              <a:t>50 </a:t>
            </a:r>
            <a:r>
              <a:rPr lang="ru-RU" sz="4800" dirty="0" err="1" smtClean="0"/>
              <a:t>обов’язкових</a:t>
            </a:r>
            <a:r>
              <a:rPr lang="ru-RU" sz="4800" dirty="0" smtClean="0"/>
              <a:t> </a:t>
            </a:r>
            <a:r>
              <a:rPr lang="ru-RU" sz="4800" dirty="0" err="1" smtClean="0"/>
              <a:t>завдань</a:t>
            </a:r>
            <a:r>
              <a:rPr lang="ru-RU" sz="4800" dirty="0" smtClean="0"/>
              <a:t> для </a:t>
            </a:r>
            <a:r>
              <a:rPr lang="ru-RU" sz="4800" dirty="0" err="1" smtClean="0"/>
              <a:t>дошкільника</a:t>
            </a:r>
            <a:r>
              <a:rPr lang="ru-RU" sz="4800" dirty="0" smtClean="0"/>
              <a:t> на карантин – </a:t>
            </a:r>
            <a:r>
              <a:rPr lang="ru-RU" sz="4800" u="sng" dirty="0" smtClean="0">
                <a:hlinkClick r:id="rId3"/>
              </a:rPr>
              <a:t>http://osvita.ua/school/63379/?fbclid=IwAR3ML424cKQ_Jw1WcjDMgRDuF6G3y6bj6DTtXmuEyBEm0BdwKDS1vjUOthU</a:t>
            </a:r>
            <a:endParaRPr lang="ru-RU" sz="4800" dirty="0" smtClean="0"/>
          </a:p>
          <a:p>
            <a:pPr lvl="0"/>
            <a:r>
              <a:rPr lang="ru-RU" sz="4800" dirty="0" err="1" smtClean="0"/>
              <a:t>Артикуляційна</a:t>
            </a:r>
            <a:r>
              <a:rPr lang="ru-RU" sz="4800" dirty="0" smtClean="0"/>
              <a:t> </a:t>
            </a:r>
            <a:r>
              <a:rPr lang="ru-RU" sz="4800" dirty="0" err="1" smtClean="0"/>
              <a:t>гімнастика</a:t>
            </a:r>
            <a:r>
              <a:rPr lang="ru-RU" sz="4800" dirty="0" smtClean="0"/>
              <a:t> для </a:t>
            </a:r>
            <a:r>
              <a:rPr lang="ru-RU" sz="4800" dirty="0" err="1" smtClean="0"/>
              <a:t>дітей</a:t>
            </a:r>
            <a:r>
              <a:rPr lang="ru-RU" sz="4800" dirty="0" smtClean="0"/>
              <a:t> – </a:t>
            </a:r>
            <a:r>
              <a:rPr lang="ru-RU" sz="4800" u="sng" dirty="0" smtClean="0">
                <a:hlinkClick r:id="rId4"/>
              </a:rPr>
              <a:t>https://m.facebook.com/story.php?story_fbid=3569615989779763&amp;id=100001941915253</a:t>
            </a:r>
            <a:endParaRPr lang="ru-RU" sz="4800" dirty="0" smtClean="0"/>
          </a:p>
          <a:p>
            <a:pPr lvl="0"/>
            <a:r>
              <a:rPr lang="ru-RU" sz="4800" dirty="0" err="1" smtClean="0"/>
              <a:t>Розвиток</a:t>
            </a:r>
            <a:r>
              <a:rPr lang="ru-RU" sz="4800" dirty="0" smtClean="0"/>
              <a:t> </a:t>
            </a:r>
            <a:r>
              <a:rPr lang="ru-RU" sz="4800" dirty="0" err="1" smtClean="0"/>
              <a:t>емоцій</a:t>
            </a:r>
            <a:r>
              <a:rPr lang="ru-RU" sz="4800" dirty="0" smtClean="0"/>
              <a:t> у </a:t>
            </a:r>
            <a:r>
              <a:rPr lang="ru-RU" sz="4800" dirty="0" err="1" smtClean="0"/>
              <a:t>дітей</a:t>
            </a:r>
            <a:r>
              <a:rPr lang="ru-RU" sz="4800" dirty="0" smtClean="0"/>
              <a:t> –  </a:t>
            </a:r>
            <a:r>
              <a:rPr lang="ru-RU" sz="4800" u="sng" dirty="0" smtClean="0">
                <a:hlinkClick r:id="rId5"/>
              </a:rPr>
              <a:t>https://m.facebook.com/story.php?story_fbid=3569574313117264&amp;id=100001941915253</a:t>
            </a:r>
            <a:endParaRPr lang="ru-RU" sz="4800" dirty="0" smtClean="0"/>
          </a:p>
          <a:p>
            <a:pPr lvl="0"/>
            <a:r>
              <a:rPr lang="ru-RU" sz="4800" dirty="0" err="1" smtClean="0"/>
              <a:t>Вчимося</a:t>
            </a:r>
            <a:r>
              <a:rPr lang="ru-RU" sz="4800" dirty="0" smtClean="0"/>
              <a:t> </a:t>
            </a:r>
            <a:r>
              <a:rPr lang="ru-RU" sz="4800" dirty="0" err="1" smtClean="0"/>
              <a:t>рахувати</a:t>
            </a:r>
            <a:r>
              <a:rPr lang="ru-RU" sz="4800" dirty="0" smtClean="0"/>
              <a:t> </a:t>
            </a:r>
            <a:r>
              <a:rPr lang="ru-RU" sz="4800" dirty="0" err="1" smtClean="0"/>
              <a:t>від</a:t>
            </a:r>
            <a:r>
              <a:rPr lang="ru-RU" sz="4800" dirty="0" smtClean="0"/>
              <a:t> 1 до 5 – </a:t>
            </a:r>
            <a:r>
              <a:rPr lang="ru-RU" sz="4800" u="sng" dirty="0" smtClean="0">
                <a:hlinkClick r:id="rId6"/>
              </a:rPr>
              <a:t>https://www.youtube.com/watch?feature=youtu.be&amp;v=XzofnJTt2Wg&amp;app=desktop</a:t>
            </a:r>
            <a:endParaRPr lang="ru-RU" sz="4800" dirty="0" smtClean="0"/>
          </a:p>
          <a:p>
            <a:pPr lvl="0"/>
            <a:r>
              <a:rPr lang="ru-RU" sz="4800" dirty="0" smtClean="0"/>
              <a:t>Як </a:t>
            </a:r>
            <a:r>
              <a:rPr lang="ru-RU" sz="4800" dirty="0" err="1" smtClean="0"/>
              <a:t>розважити</a:t>
            </a:r>
            <a:r>
              <a:rPr lang="ru-RU" sz="4800" dirty="0" smtClean="0"/>
              <a:t> </a:t>
            </a:r>
            <a:r>
              <a:rPr lang="ru-RU" sz="4800" dirty="0" err="1" smtClean="0"/>
              <a:t>дитину</a:t>
            </a:r>
            <a:r>
              <a:rPr lang="ru-RU" sz="4800" dirty="0" smtClean="0"/>
              <a:t> </a:t>
            </a:r>
            <a:r>
              <a:rPr lang="ru-RU" sz="4800" dirty="0" err="1" smtClean="0"/>
              <a:t>під</a:t>
            </a:r>
            <a:r>
              <a:rPr lang="ru-RU" sz="4800" dirty="0" smtClean="0"/>
              <a:t> час карантину</a:t>
            </a:r>
            <a:endParaRPr lang="ru-RU" sz="4800" b="1" dirty="0" smtClean="0"/>
          </a:p>
          <a:p>
            <a:r>
              <a:rPr lang="ru-RU" sz="4800" u="sng" dirty="0" smtClean="0">
                <a:hlinkClick r:id="rId7"/>
              </a:rPr>
              <a:t>https://childdevelop.com.ua/articles/leisure/9111/?fbclid=IwAR23GcEr4xjpGKIuda5xZwB38uPN3Br1fcXkw7BzTnrZfG8Nn3AjTI3iDew</a:t>
            </a:r>
            <a:endParaRPr lang="ru-RU" sz="4800" dirty="0" smtClean="0"/>
          </a:p>
          <a:p>
            <a:pPr lvl="0"/>
            <a:r>
              <a:rPr lang="ru-RU" sz="4800" dirty="0" smtClean="0"/>
              <a:t>ЯК ГОВОРЯТЬ ТВАРИНИ! </a:t>
            </a:r>
            <a:r>
              <a:rPr lang="ru-RU" sz="4800" dirty="0" err="1" smtClean="0"/>
              <a:t>Розвиваючі</a:t>
            </a:r>
            <a:r>
              <a:rPr lang="ru-RU" sz="4800" dirty="0" smtClean="0"/>
              <a:t> мультики для </a:t>
            </a:r>
            <a:r>
              <a:rPr lang="ru-RU" sz="4800" dirty="0" err="1" smtClean="0"/>
              <a:t>дітей</a:t>
            </a:r>
            <a:r>
              <a:rPr lang="ru-RU" sz="4800" dirty="0" smtClean="0"/>
              <a:t> </a:t>
            </a:r>
            <a:r>
              <a:rPr lang="ru-RU" sz="4800" dirty="0" err="1" smtClean="0"/>
              <a:t>українською</a:t>
            </a:r>
            <a:r>
              <a:rPr lang="ru-RU" sz="4800" dirty="0" smtClean="0"/>
              <a:t> </a:t>
            </a:r>
            <a:r>
              <a:rPr lang="ru-RU" sz="4800" dirty="0" err="1" smtClean="0"/>
              <a:t>мовою</a:t>
            </a:r>
            <a:endParaRPr lang="ru-RU" sz="4800" b="1" dirty="0" smtClean="0"/>
          </a:p>
          <a:p>
            <a:r>
              <a:rPr lang="ru-RU" sz="4800" u="sng" dirty="0" smtClean="0">
                <a:hlinkClick r:id="rId8"/>
              </a:rPr>
              <a:t>https://www.youtube.com/watch?v=Pg6yqiB2oE8&amp;feature=share&amp;fbclid=IwAR0KisV0OJH7XqRnL4OHddGq_1WUH1aTGplbgHfMN44RB6Y0B85y8EbdlpU</a:t>
            </a:r>
            <a:endParaRPr lang="ru-RU" sz="4800" dirty="0" smtClean="0"/>
          </a:p>
          <a:p>
            <a:pPr lvl="0"/>
            <a:r>
              <a:rPr lang="ru-RU" sz="4800" dirty="0" err="1" smtClean="0"/>
              <a:t>Цікавий</a:t>
            </a:r>
            <a:r>
              <a:rPr lang="ru-RU" sz="4800" dirty="0" smtClean="0"/>
              <a:t> </a:t>
            </a:r>
            <a:r>
              <a:rPr lang="ru-RU" sz="4800" dirty="0" err="1" smtClean="0"/>
              <a:t>відпочинок</a:t>
            </a:r>
            <a:r>
              <a:rPr lang="ru-RU" sz="4800" dirty="0" smtClean="0"/>
              <a:t> </a:t>
            </a:r>
            <a:r>
              <a:rPr lang="ru-RU" sz="4800" dirty="0" err="1" smtClean="0"/>
              <a:t>із</a:t>
            </a:r>
            <a:r>
              <a:rPr lang="ru-RU" sz="4800" dirty="0" smtClean="0"/>
              <a:t> </a:t>
            </a:r>
            <a:r>
              <a:rPr lang="ru-RU" sz="4800" dirty="0" err="1" smtClean="0"/>
              <a:t>дітьми</a:t>
            </a:r>
            <a:r>
              <a:rPr lang="ru-RU" sz="4800" dirty="0" smtClean="0"/>
              <a:t>: </a:t>
            </a:r>
            <a:r>
              <a:rPr lang="ru-RU" sz="4800" dirty="0" err="1" smtClean="0"/>
              <a:t>створюємо</a:t>
            </a:r>
            <a:r>
              <a:rPr lang="ru-RU" sz="4800" dirty="0" smtClean="0"/>
              <a:t> </a:t>
            </a:r>
            <a:r>
              <a:rPr lang="ru-RU" sz="4800" dirty="0" err="1" smtClean="0"/>
              <a:t>ігри</a:t>
            </a:r>
            <a:r>
              <a:rPr lang="ru-RU" sz="4800" dirty="0" smtClean="0"/>
              <a:t> </a:t>
            </a:r>
            <a:r>
              <a:rPr lang="ru-RU" sz="4800" dirty="0" err="1" smtClean="0"/>
              <a:t>самотужки</a:t>
            </a:r>
            <a:endParaRPr lang="ru-RU" sz="4800" b="1" dirty="0" smtClean="0"/>
          </a:p>
          <a:p>
            <a:r>
              <a:rPr lang="ru-RU" sz="4800" u="sng" dirty="0" smtClean="0">
                <a:hlinkClick r:id="rId9"/>
              </a:rPr>
              <a:t>http://www.samotuzhky.com.ua/53577?fbclid=IwAR1TRxXUCQXxp6NMPkbjmisEm1KMUxRbPvu7XzZmuq9kxFp39C0Bg9sbaYM</a:t>
            </a:r>
            <a:endParaRPr lang="ru-RU" sz="4800" b="1" dirty="0" smtClean="0"/>
          </a:p>
          <a:p>
            <a:pPr lvl="0"/>
            <a:r>
              <a:rPr lang="uk-UA" sz="4800" dirty="0" smtClean="0"/>
              <a:t>Вчимо дітей міркувати і мислити нестандартно. </a:t>
            </a:r>
            <a:endParaRPr lang="ru-RU" sz="4800" b="1" dirty="0" smtClean="0"/>
          </a:p>
          <a:p>
            <a:r>
              <a:rPr lang="ru-RU" sz="4800" u="sng" dirty="0" err="1" smtClean="0">
                <a:hlinkClick r:id="rId10"/>
              </a:rPr>
              <a:t>https</a:t>
            </a:r>
            <a:r>
              <a:rPr lang="uk-UA" sz="4800" u="sng" dirty="0" smtClean="0">
                <a:hlinkClick r:id="rId10"/>
              </a:rPr>
              <a:t>://</a:t>
            </a:r>
            <a:r>
              <a:rPr lang="ru-RU" sz="4800" u="sng" dirty="0" err="1" smtClean="0">
                <a:hlinkClick r:id="rId10"/>
              </a:rPr>
              <a:t>logiclike</a:t>
            </a:r>
            <a:r>
              <a:rPr lang="uk-UA" sz="4800" u="sng" dirty="0" smtClean="0">
                <a:hlinkClick r:id="rId10"/>
              </a:rPr>
              <a:t>.</a:t>
            </a:r>
            <a:r>
              <a:rPr lang="ru-RU" sz="4800" u="sng" dirty="0" err="1" smtClean="0">
                <a:hlinkClick r:id="rId10"/>
              </a:rPr>
              <a:t>com</a:t>
            </a:r>
            <a:r>
              <a:rPr lang="uk-UA" sz="4800" u="sng" dirty="0" smtClean="0">
                <a:hlinkClick r:id="rId10"/>
              </a:rPr>
              <a:t>/</a:t>
            </a:r>
            <a:r>
              <a:rPr lang="ru-RU" sz="4800" u="sng" dirty="0" err="1" smtClean="0">
                <a:hlinkClick r:id="rId10"/>
              </a:rPr>
              <a:t>uk</a:t>
            </a:r>
            <a:r>
              <a:rPr lang="uk-UA" sz="4800" u="sng" dirty="0" smtClean="0">
                <a:hlinkClick r:id="rId10"/>
              </a:rPr>
              <a:t>/</a:t>
            </a:r>
            <a:r>
              <a:rPr lang="ru-RU" sz="4800" u="sng" dirty="0" err="1" smtClean="0">
                <a:hlinkClick r:id="rId10"/>
              </a:rPr>
              <a:t>start</a:t>
            </a:r>
            <a:r>
              <a:rPr lang="uk-UA" sz="4800" u="sng" dirty="0" smtClean="0">
                <a:hlinkClick r:id="rId10"/>
              </a:rPr>
              <a:t>?</a:t>
            </a:r>
            <a:r>
              <a:rPr lang="ru-RU" sz="4800" u="sng" dirty="0" err="1" smtClean="0">
                <a:hlinkClick r:id="rId10"/>
              </a:rPr>
              <a:t>utm</a:t>
            </a:r>
            <a:r>
              <a:rPr lang="uk-UA" sz="4800" u="sng" dirty="0" smtClean="0">
                <a:hlinkClick r:id="rId10"/>
              </a:rPr>
              <a:t>_</a:t>
            </a:r>
            <a:r>
              <a:rPr lang="ru-RU" sz="4800" u="sng" dirty="0" err="1" smtClean="0">
                <a:hlinkClick r:id="rId10"/>
              </a:rPr>
              <a:t>source</a:t>
            </a:r>
            <a:r>
              <a:rPr lang="uk-UA" sz="4800" u="sng" dirty="0" smtClean="0">
                <a:hlinkClick r:id="rId10"/>
              </a:rPr>
              <a:t>=</a:t>
            </a:r>
            <a:r>
              <a:rPr lang="ru-RU" sz="4800" u="sng" dirty="0" err="1" smtClean="0">
                <a:hlinkClick r:id="rId10"/>
              </a:rPr>
              <a:t>facebook</a:t>
            </a:r>
            <a:r>
              <a:rPr lang="uk-UA" sz="4800" u="sng" dirty="0" smtClean="0">
                <a:hlinkClick r:id="rId10"/>
              </a:rPr>
              <a:t>&amp;</a:t>
            </a:r>
            <a:r>
              <a:rPr lang="ru-RU" sz="4800" u="sng" dirty="0" err="1" smtClean="0">
                <a:hlinkClick r:id="rId10"/>
              </a:rPr>
              <a:t>utm</a:t>
            </a:r>
            <a:r>
              <a:rPr lang="uk-UA" sz="4800" u="sng" dirty="0" smtClean="0">
                <a:hlinkClick r:id="rId10"/>
              </a:rPr>
              <a:t>_</a:t>
            </a:r>
            <a:r>
              <a:rPr lang="ru-RU" sz="4800" u="sng" dirty="0" err="1" smtClean="0">
                <a:hlinkClick r:id="rId10"/>
              </a:rPr>
              <a:t>medium</a:t>
            </a:r>
            <a:r>
              <a:rPr lang="uk-UA" sz="4800" u="sng" dirty="0" smtClean="0">
                <a:hlinkClick r:id="rId10"/>
              </a:rPr>
              <a:t>=</a:t>
            </a:r>
            <a:r>
              <a:rPr lang="ru-RU" sz="4800" u="sng" dirty="0" err="1" smtClean="0">
                <a:hlinkClick r:id="rId10"/>
              </a:rPr>
              <a:t>cpc</a:t>
            </a:r>
            <a:r>
              <a:rPr lang="uk-UA" sz="4800" u="sng" dirty="0" smtClean="0">
                <a:hlinkClick r:id="rId10"/>
              </a:rPr>
              <a:t>&amp;</a:t>
            </a:r>
            <a:r>
              <a:rPr lang="ru-RU" sz="4800" u="sng" dirty="0" err="1" smtClean="0">
                <a:hlinkClick r:id="rId10"/>
              </a:rPr>
              <a:t>utm</a:t>
            </a:r>
            <a:r>
              <a:rPr lang="uk-UA" sz="4800" u="sng" dirty="0" smtClean="0">
                <a:hlinkClick r:id="rId10"/>
              </a:rPr>
              <a:t>_</a:t>
            </a:r>
            <a:r>
              <a:rPr lang="ru-RU" sz="4800" u="sng" dirty="0" err="1" smtClean="0">
                <a:hlinkClick r:id="rId10"/>
              </a:rPr>
              <a:t>campaign</a:t>
            </a:r>
            <a:r>
              <a:rPr lang="uk-UA" sz="4800" u="sng" dirty="0" smtClean="0">
                <a:hlinkClick r:id="rId10"/>
              </a:rPr>
              <a:t>=</a:t>
            </a:r>
            <a:r>
              <a:rPr lang="ru-RU" sz="4800" u="sng" dirty="0" err="1" smtClean="0">
                <a:hlinkClick r:id="rId10"/>
              </a:rPr>
              <a:t>ukraine</a:t>
            </a:r>
            <a:r>
              <a:rPr lang="uk-UA" sz="4800" u="sng" dirty="0" smtClean="0">
                <a:hlinkClick r:id="rId10"/>
              </a:rPr>
              <a:t>&amp;</a:t>
            </a:r>
            <a:r>
              <a:rPr lang="ru-RU" sz="4800" u="sng" dirty="0" err="1" smtClean="0">
                <a:hlinkClick r:id="rId10"/>
              </a:rPr>
              <a:t>fbclid</a:t>
            </a:r>
            <a:r>
              <a:rPr lang="uk-UA" sz="4800" u="sng" dirty="0" smtClean="0">
                <a:hlinkClick r:id="rId10"/>
              </a:rPr>
              <a:t>=</a:t>
            </a:r>
            <a:r>
              <a:rPr lang="ru-RU" sz="4800" u="sng" dirty="0" err="1" smtClean="0">
                <a:hlinkClick r:id="rId10"/>
              </a:rPr>
              <a:t>IwAR</a:t>
            </a:r>
            <a:r>
              <a:rPr lang="uk-UA" sz="4800" u="sng" dirty="0" smtClean="0">
                <a:hlinkClick r:id="rId10"/>
              </a:rPr>
              <a:t>3</a:t>
            </a:r>
            <a:r>
              <a:rPr lang="ru-RU" sz="4800" u="sng" dirty="0" err="1" smtClean="0">
                <a:hlinkClick r:id="rId10"/>
              </a:rPr>
              <a:t>mJXdTJvlZ</a:t>
            </a:r>
            <a:r>
              <a:rPr lang="uk-UA" sz="4800" u="sng" dirty="0" smtClean="0">
                <a:hlinkClick r:id="rId10"/>
              </a:rPr>
              <a:t>2</a:t>
            </a:r>
            <a:r>
              <a:rPr lang="ru-RU" sz="4800" u="sng" dirty="0" err="1" smtClean="0">
                <a:hlinkClick r:id="rId10"/>
              </a:rPr>
              <a:t>It</a:t>
            </a:r>
            <a:r>
              <a:rPr lang="uk-UA" sz="4800" u="sng" dirty="0" smtClean="0">
                <a:hlinkClick r:id="rId10"/>
              </a:rPr>
              <a:t>5</a:t>
            </a:r>
            <a:r>
              <a:rPr lang="ru-RU" sz="4800" u="sng" dirty="0" smtClean="0">
                <a:hlinkClick r:id="rId10"/>
              </a:rPr>
              <a:t>Y</a:t>
            </a:r>
            <a:r>
              <a:rPr lang="uk-UA" sz="4800" u="sng" dirty="0" smtClean="0">
                <a:hlinkClick r:id="rId10"/>
              </a:rPr>
              <a:t>8</a:t>
            </a:r>
            <a:r>
              <a:rPr lang="ru-RU" sz="4800" u="sng" dirty="0" err="1" smtClean="0">
                <a:hlinkClick r:id="rId10"/>
              </a:rPr>
              <a:t>fmEuOjw</a:t>
            </a:r>
            <a:r>
              <a:rPr lang="uk-UA" sz="4800" u="sng" dirty="0" smtClean="0">
                <a:hlinkClick r:id="rId10"/>
              </a:rPr>
              <a:t>1</a:t>
            </a:r>
            <a:r>
              <a:rPr lang="ru-RU" sz="4800" u="sng" dirty="0" err="1" smtClean="0">
                <a:hlinkClick r:id="rId10"/>
              </a:rPr>
              <a:t>vlvj</a:t>
            </a:r>
            <a:r>
              <a:rPr lang="uk-UA" sz="4800" u="sng" dirty="0" smtClean="0">
                <a:hlinkClick r:id="rId10"/>
              </a:rPr>
              <a:t>8</a:t>
            </a:r>
            <a:r>
              <a:rPr lang="ru-RU" sz="4800" u="sng" dirty="0" smtClean="0">
                <a:hlinkClick r:id="rId10"/>
              </a:rPr>
              <a:t>Z</a:t>
            </a:r>
            <a:r>
              <a:rPr lang="uk-UA" sz="4800" u="sng" dirty="0" smtClean="0">
                <a:hlinkClick r:id="rId10"/>
              </a:rPr>
              <a:t>0</a:t>
            </a:r>
            <a:r>
              <a:rPr lang="ru-RU" sz="4800" u="sng" dirty="0" err="1" smtClean="0">
                <a:hlinkClick r:id="rId10"/>
              </a:rPr>
              <a:t>vBH</a:t>
            </a:r>
            <a:r>
              <a:rPr lang="uk-UA" sz="4800" u="sng" dirty="0" smtClean="0">
                <a:hlinkClick r:id="rId10"/>
              </a:rPr>
              <a:t>42</a:t>
            </a:r>
            <a:r>
              <a:rPr lang="ru-RU" sz="4800" u="sng" dirty="0" err="1" smtClean="0">
                <a:hlinkClick r:id="rId10"/>
              </a:rPr>
              <a:t>a</a:t>
            </a:r>
            <a:r>
              <a:rPr lang="uk-UA" sz="4800" u="sng" dirty="0" smtClean="0">
                <a:hlinkClick r:id="rId10"/>
              </a:rPr>
              <a:t>7</a:t>
            </a:r>
            <a:r>
              <a:rPr lang="ru-RU" sz="4800" u="sng" dirty="0" err="1" smtClean="0">
                <a:hlinkClick r:id="rId10"/>
              </a:rPr>
              <a:t>cU</a:t>
            </a:r>
            <a:r>
              <a:rPr lang="uk-UA" sz="4800" u="sng" dirty="0" smtClean="0">
                <a:hlinkClick r:id="rId10"/>
              </a:rPr>
              <a:t>5</a:t>
            </a:r>
            <a:r>
              <a:rPr lang="ru-RU" sz="4800" u="sng" dirty="0" err="1" smtClean="0">
                <a:hlinkClick r:id="rId10"/>
              </a:rPr>
              <a:t>ge</a:t>
            </a:r>
            <a:r>
              <a:rPr lang="uk-UA" sz="4800" u="sng" dirty="0" smtClean="0">
                <a:hlinkClick r:id="rId10"/>
              </a:rPr>
              <a:t>0</a:t>
            </a:r>
            <a:r>
              <a:rPr lang="ru-RU" sz="4800" u="sng" dirty="0" err="1" smtClean="0">
                <a:hlinkClick r:id="rId10"/>
              </a:rPr>
              <a:t>fDZZWJAnUUaQ</a:t>
            </a:r>
            <a:r>
              <a:rPr lang="uk-UA" sz="4800" u="sng" dirty="0" smtClean="0">
                <a:hlinkClick r:id="rId10"/>
              </a:rPr>
              <a:t>4#/</a:t>
            </a:r>
            <a:r>
              <a:rPr lang="ru-RU" sz="4800" u="sng" dirty="0" err="1" smtClean="0">
                <a:hlinkClick r:id="rId10"/>
              </a:rPr>
              <a:t>start</a:t>
            </a:r>
            <a:endParaRPr lang="ru-RU" sz="4800" dirty="0" smtClean="0"/>
          </a:p>
          <a:p>
            <a:pPr lvl="0"/>
            <a:r>
              <a:rPr lang="ru-RU" sz="4800" dirty="0" err="1" smtClean="0"/>
              <a:t>Завдання</a:t>
            </a:r>
            <a:r>
              <a:rPr lang="ru-RU" sz="4800" dirty="0" smtClean="0"/>
              <a:t> для </a:t>
            </a:r>
            <a:r>
              <a:rPr lang="ru-RU" sz="4800" dirty="0" err="1" smtClean="0"/>
              <a:t>дошкільнят</a:t>
            </a:r>
            <a:r>
              <a:rPr lang="ru-RU" sz="4800" dirty="0" smtClean="0"/>
              <a:t> - як </a:t>
            </a:r>
            <a:r>
              <a:rPr lang="ru-RU" sz="4800" dirty="0" err="1" smtClean="0"/>
              <a:t>навчитися</a:t>
            </a:r>
            <a:r>
              <a:rPr lang="ru-RU" sz="4800" dirty="0" smtClean="0"/>
              <a:t> </a:t>
            </a:r>
            <a:r>
              <a:rPr lang="ru-RU" sz="4800" dirty="0" err="1" smtClean="0"/>
              <a:t>читати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писати</a:t>
            </a:r>
            <a:endParaRPr lang="ru-RU" sz="4800" b="1" dirty="0" smtClean="0"/>
          </a:p>
          <a:p>
            <a:r>
              <a:rPr lang="ru-RU" sz="4800" u="sng" dirty="0" smtClean="0">
                <a:hlinkClick r:id="rId11"/>
              </a:rPr>
              <a:t>https://childdevelop.com.ua/worksheets/tag-detsad/?fbclid=IwAR2iftvbvHHQ-Kkf_ppTnL6Ngan0mDvGcSEHOe8-UsrUiRTEe6q0IzLp2Nc</a:t>
            </a:r>
            <a:endParaRPr lang="ru-RU" sz="4800" dirty="0" smtClean="0"/>
          </a:p>
          <a:p>
            <a:pPr lvl="0"/>
            <a:r>
              <a:rPr lang="uk-UA" sz="4800" dirty="0" smtClean="0"/>
              <a:t>Вчимо дітей малювати:схеми на базі кружечків</a:t>
            </a:r>
            <a:endParaRPr lang="ru-RU" sz="4800" dirty="0" smtClean="0"/>
          </a:p>
          <a:p>
            <a:r>
              <a:rPr lang="ru-RU" sz="4800" u="sng" dirty="0" err="1" smtClean="0">
                <a:hlinkClick r:id="rId12"/>
              </a:rPr>
              <a:t>https</a:t>
            </a:r>
            <a:r>
              <a:rPr lang="uk-UA" sz="4800" u="sng" dirty="0" smtClean="0">
                <a:hlinkClick r:id="rId12"/>
              </a:rPr>
              <a:t>://</a:t>
            </a:r>
            <a:r>
              <a:rPr lang="ru-RU" sz="4800" u="sng" dirty="0" err="1" smtClean="0">
                <a:hlinkClick r:id="rId12"/>
              </a:rPr>
              <a:t>idei</a:t>
            </a:r>
            <a:r>
              <a:rPr lang="uk-UA" sz="4800" u="sng" dirty="0" smtClean="0">
                <a:hlinkClick r:id="rId12"/>
              </a:rPr>
              <a:t>-</a:t>
            </a:r>
            <a:r>
              <a:rPr lang="ru-RU" sz="4800" u="sng" dirty="0" err="1" smtClean="0">
                <a:hlinkClick r:id="rId12"/>
              </a:rPr>
              <a:t>dekoru</a:t>
            </a:r>
            <a:r>
              <a:rPr lang="uk-UA" sz="4800" u="sng" dirty="0" smtClean="0">
                <a:hlinkClick r:id="rId12"/>
              </a:rPr>
              <a:t>.</a:t>
            </a:r>
            <a:r>
              <a:rPr lang="ru-RU" sz="4800" u="sng" dirty="0" err="1" smtClean="0">
                <a:hlinkClick r:id="rId12"/>
              </a:rPr>
              <a:t>com</a:t>
            </a:r>
            <a:r>
              <a:rPr lang="uk-UA" sz="4800" u="sng" dirty="0" smtClean="0">
                <a:hlinkClick r:id="rId12"/>
              </a:rPr>
              <a:t>/2018/05/08/%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2%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1%87%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8%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bc</a:t>
            </a:r>
            <a:r>
              <a:rPr lang="uk-UA" sz="4800" u="sng" dirty="0" smtClean="0">
                <a:hlinkClick r:id="rId12"/>
              </a:rPr>
              <a:t>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be</a:t>
            </a:r>
            <a:r>
              <a:rPr lang="uk-UA" sz="4800" u="sng" dirty="0" smtClean="0">
                <a:hlinkClick r:id="rId12"/>
              </a:rPr>
              <a:t>-%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4%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1%96%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1%82%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5%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9-%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bc</a:t>
            </a:r>
            <a:r>
              <a:rPr lang="uk-UA" sz="4800" u="sng" dirty="0" smtClean="0">
                <a:hlinkClick r:id="rId12"/>
              </a:rPr>
              <a:t>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4%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1%8</a:t>
            </a:r>
            <a:r>
              <a:rPr lang="ru-RU" sz="4800" u="sng" dirty="0" err="1" smtClean="0">
                <a:hlinkClick r:id="rId12"/>
              </a:rPr>
              <a:t>e</a:t>
            </a:r>
            <a:r>
              <a:rPr lang="uk-UA" sz="4800" u="sng" dirty="0" smtClean="0">
                <a:hlinkClick r:id="rId12"/>
              </a:rPr>
              <a:t>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2%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1%82%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8-%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1%81%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1%85%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5%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bc</a:t>
            </a:r>
            <a:r>
              <a:rPr lang="uk-UA" sz="4800" u="sng" dirty="0" smtClean="0">
                <a:hlinkClick r:id="rId12"/>
              </a:rPr>
              <a:t>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8-%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bd</a:t>
            </a:r>
            <a:r>
              <a:rPr lang="uk-UA" sz="4800" u="sng" dirty="0" smtClean="0">
                <a:hlinkClick r:id="rId12"/>
              </a:rPr>
              <a:t>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0-%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1%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</a:t>
            </a:r>
            <a:r>
              <a:rPr lang="uk-UA" sz="4800" u="sng" dirty="0" smtClean="0">
                <a:hlinkClick r:id="rId12"/>
              </a:rPr>
              <a:t>7%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1%96-%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0%</a:t>
            </a:r>
            <a:r>
              <a:rPr lang="ru-RU" sz="4800" u="sng" dirty="0" err="1" smtClean="0">
                <a:hlinkClick r:id="rId12"/>
              </a:rPr>
              <a:t>ba</a:t>
            </a:r>
            <a:r>
              <a:rPr lang="uk-UA" sz="4800" u="sng" dirty="0" smtClean="0">
                <a:hlinkClick r:id="rId12"/>
              </a:rPr>
              <a:t>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1%80%</a:t>
            </a:r>
            <a:r>
              <a:rPr lang="ru-RU" sz="4800" u="sng" dirty="0" err="1" smtClean="0">
                <a:hlinkClick r:id="rId12"/>
              </a:rPr>
              <a:t>d</a:t>
            </a:r>
            <a:r>
              <a:rPr lang="uk-UA" sz="4800" u="sng" dirty="0" smtClean="0">
                <a:hlinkClick r:id="rId12"/>
              </a:rPr>
              <a:t>1%83/?</a:t>
            </a:r>
            <a:r>
              <a:rPr lang="ru-RU" sz="4800" u="sng" dirty="0" err="1" smtClean="0">
                <a:hlinkClick r:id="rId12"/>
              </a:rPr>
              <a:t>fbclid</a:t>
            </a:r>
            <a:r>
              <a:rPr lang="uk-UA" sz="4800" u="sng" dirty="0" smtClean="0">
                <a:hlinkClick r:id="rId12"/>
              </a:rPr>
              <a:t>=</a:t>
            </a:r>
            <a:r>
              <a:rPr lang="ru-RU" sz="4800" u="sng" dirty="0" err="1" smtClean="0">
                <a:hlinkClick r:id="rId12"/>
              </a:rPr>
              <a:t>IwAR</a:t>
            </a:r>
            <a:r>
              <a:rPr lang="uk-UA" sz="4800" u="sng" dirty="0" smtClean="0">
                <a:hlinkClick r:id="rId12"/>
              </a:rPr>
              <a:t>2</a:t>
            </a:r>
            <a:r>
              <a:rPr lang="ru-RU" sz="4800" u="sng" dirty="0" err="1" smtClean="0">
                <a:hlinkClick r:id="rId12"/>
              </a:rPr>
              <a:t>ceyweGlwSvoxMQkVrBmjhc</a:t>
            </a:r>
            <a:r>
              <a:rPr lang="uk-UA" sz="4800" u="sng" dirty="0" smtClean="0">
                <a:hlinkClick r:id="rId12"/>
              </a:rPr>
              <a:t>-</a:t>
            </a:r>
            <a:r>
              <a:rPr lang="ru-RU" sz="4800" u="sng" dirty="0" err="1" smtClean="0">
                <a:hlinkClick r:id="rId12"/>
              </a:rPr>
              <a:t>sMq</a:t>
            </a:r>
            <a:r>
              <a:rPr lang="uk-UA" sz="4800" u="sng" dirty="0" smtClean="0">
                <a:hlinkClick r:id="rId12"/>
              </a:rPr>
              <a:t>9</a:t>
            </a:r>
            <a:r>
              <a:rPr lang="ru-RU" sz="4800" u="sng" dirty="0" smtClean="0">
                <a:hlinkClick r:id="rId12"/>
              </a:rPr>
              <a:t>C</a:t>
            </a:r>
            <a:r>
              <a:rPr lang="uk-UA" sz="4800" u="sng" dirty="0" smtClean="0">
                <a:hlinkClick r:id="rId12"/>
              </a:rPr>
              <a:t>2</a:t>
            </a:r>
            <a:r>
              <a:rPr lang="ru-RU" sz="4800" u="sng" dirty="0" err="1" smtClean="0">
                <a:hlinkClick r:id="rId12"/>
              </a:rPr>
              <a:t>FwdHBUbadcSd</a:t>
            </a:r>
            <a:r>
              <a:rPr lang="uk-UA" sz="4800" u="sng" dirty="0" smtClean="0">
                <a:hlinkClick r:id="rId12"/>
              </a:rPr>
              <a:t>5</a:t>
            </a:r>
            <a:r>
              <a:rPr lang="ru-RU" sz="4800" u="sng" dirty="0" err="1" smtClean="0">
                <a:hlinkClick r:id="rId12"/>
              </a:rPr>
              <a:t>HZMOOkhwRzMcSg</a:t>
            </a:r>
            <a:endParaRPr lang="ru-RU" sz="4800" dirty="0" smtClean="0"/>
          </a:p>
          <a:p>
            <a:pPr>
              <a:buNone/>
            </a:pPr>
            <a:endParaRPr lang="ru-RU" sz="3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повинен знати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випускник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Школа </a:t>
            </a:r>
            <a:r>
              <a:rPr lang="ru-RU" sz="2000" dirty="0" err="1" smtClean="0"/>
              <a:t>і</a:t>
            </a:r>
            <a:r>
              <a:rPr lang="ru-RU" sz="2000" dirty="0" smtClean="0"/>
              <a:t> дитячий сад - </a:t>
            </a:r>
            <a:r>
              <a:rPr lang="ru-RU" sz="2000" dirty="0" err="1" smtClean="0"/>
              <a:t>дві</a:t>
            </a:r>
            <a:r>
              <a:rPr lang="ru-RU" sz="2000" dirty="0" smtClean="0"/>
              <a:t> </a:t>
            </a:r>
            <a:r>
              <a:rPr lang="ru-RU" sz="2000" dirty="0" err="1" smtClean="0"/>
              <a:t>суміжних</a:t>
            </a:r>
            <a:r>
              <a:rPr lang="ru-RU" sz="2000" dirty="0" smtClean="0"/>
              <a:t> ланки в </a:t>
            </a:r>
            <a:r>
              <a:rPr lang="ru-RU" sz="2000" dirty="0" err="1" smtClean="0"/>
              <a:t>системі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. </a:t>
            </a:r>
            <a:r>
              <a:rPr lang="ru-RU" sz="2000" dirty="0" err="1" smtClean="0"/>
              <a:t>Успіхи</a:t>
            </a:r>
            <a:r>
              <a:rPr lang="ru-RU" sz="2000" dirty="0" smtClean="0"/>
              <a:t> в </a:t>
            </a:r>
            <a:r>
              <a:rPr lang="ru-RU" sz="2000" dirty="0" err="1" smtClean="0"/>
              <a:t>шкільному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чому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залежать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знань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умінь</a:t>
            </a:r>
            <a:r>
              <a:rPr lang="ru-RU" sz="2000" dirty="0" smtClean="0"/>
              <a:t>, </a:t>
            </a:r>
            <a:r>
              <a:rPr lang="ru-RU" sz="2000" dirty="0" err="1" smtClean="0"/>
              <a:t>сформованих</a:t>
            </a:r>
            <a:r>
              <a:rPr lang="ru-RU" sz="2000" dirty="0" smtClean="0"/>
              <a:t> у </a:t>
            </a:r>
            <a:r>
              <a:rPr lang="ru-RU" sz="2000" dirty="0" err="1" smtClean="0"/>
              <a:t>дошкільному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дитинстві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пізнавальних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інтересів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пізнавальної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дитини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Як видно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порівняльного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аналізу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</a:t>
            </a:r>
            <a:r>
              <a:rPr lang="ru-RU" sz="2000" dirty="0" smtClean="0"/>
              <a:t> </a:t>
            </a:r>
            <a:r>
              <a:rPr lang="ru-RU" sz="2000" dirty="0" err="1" smtClean="0"/>
              <a:t>дитячого</a:t>
            </a:r>
            <a:r>
              <a:rPr lang="ru-RU" sz="2000" dirty="0" smtClean="0"/>
              <a:t> садка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класу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програмні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вимоги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процесу</a:t>
            </a:r>
            <a:r>
              <a:rPr lang="ru-RU" sz="2000" dirty="0" smtClean="0"/>
              <a:t> </a:t>
            </a:r>
            <a:r>
              <a:rPr lang="ru-RU" sz="2000" dirty="0" err="1" smtClean="0"/>
              <a:t>спадкоємно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собою. </a:t>
            </a:r>
            <a:r>
              <a:rPr lang="ru-RU" sz="2000" dirty="0" err="1" smtClean="0"/>
              <a:t>Дошкільні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повинні</a:t>
            </a:r>
            <a:r>
              <a:rPr lang="ru-RU" sz="2000" dirty="0" smtClean="0"/>
              <a:t> добре знати </a:t>
            </a:r>
            <a:r>
              <a:rPr lang="ru-RU" sz="2000" dirty="0" err="1" smtClean="0"/>
              <a:t>вимоги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школи</a:t>
            </a:r>
            <a:r>
              <a:rPr lang="ru-RU" sz="2000" dirty="0" smtClean="0"/>
              <a:t>, при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не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обсяг</a:t>
            </a:r>
            <a:r>
              <a:rPr lang="ru-RU" sz="2000" dirty="0" smtClean="0"/>
              <a:t>, </a:t>
            </a:r>
            <a:r>
              <a:rPr lang="ru-RU" sz="2000" dirty="0" err="1" smtClean="0"/>
              <a:t>зміст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якісні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особливості</a:t>
            </a:r>
            <a:r>
              <a:rPr lang="ru-RU" sz="2000" dirty="0" smtClean="0"/>
              <a:t> - </a:t>
            </a:r>
            <a:r>
              <a:rPr lang="ru-RU" sz="2000" dirty="0" err="1" smtClean="0"/>
              <a:t>державний</a:t>
            </a:r>
            <a:r>
              <a:rPr lang="ru-RU" sz="2000" dirty="0" smtClean="0"/>
              <a:t> стандарт: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характеру </a:t>
            </a:r>
            <a:r>
              <a:rPr lang="ru-RU" sz="2000" dirty="0" err="1" smtClean="0"/>
              <a:t>знання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вміння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першокласнику</a:t>
            </a:r>
            <a:r>
              <a:rPr lang="ru-RU" sz="2000" dirty="0" smtClean="0"/>
              <a:t>. Разом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цим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важливо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учителі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шкіл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</a:t>
            </a:r>
            <a:r>
              <a:rPr lang="ru-RU" sz="2000" dirty="0" err="1" smtClean="0"/>
              <a:t>чітко</a:t>
            </a:r>
            <a:r>
              <a:rPr lang="ru-RU" sz="2000" dirty="0" smtClean="0"/>
              <a:t> </a:t>
            </a:r>
            <a:r>
              <a:rPr lang="ru-RU" sz="2000" dirty="0" err="1" smtClean="0"/>
              <a:t>уявляли</a:t>
            </a:r>
            <a:r>
              <a:rPr lang="ru-RU" sz="2000" dirty="0" smtClean="0"/>
              <a:t>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підготовки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школи</a:t>
            </a:r>
            <a:r>
              <a:rPr lang="ru-RU" sz="2000" dirty="0" smtClean="0"/>
              <a:t>. У такому </a:t>
            </a:r>
            <a:r>
              <a:rPr lang="ru-RU" sz="2000" dirty="0" err="1" smtClean="0"/>
              <a:t>разі</a:t>
            </a:r>
            <a:r>
              <a:rPr lang="ru-RU" sz="2000" dirty="0" smtClean="0"/>
              <a:t> </a:t>
            </a:r>
            <a:r>
              <a:rPr lang="ru-RU" sz="2000" dirty="0" err="1" smtClean="0"/>
              <a:t>вчитель</a:t>
            </a:r>
            <a:r>
              <a:rPr lang="ru-RU" sz="2000" dirty="0" smtClean="0"/>
              <a:t> буде знати, на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опиратися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відштовхуватися</a:t>
            </a:r>
            <a:r>
              <a:rPr lang="ru-RU" sz="2000" dirty="0" smtClean="0"/>
              <a:t>, </a:t>
            </a:r>
            <a:r>
              <a:rPr lang="ru-RU" sz="2000" dirty="0" err="1" smtClean="0"/>
              <a:t>починаючи</a:t>
            </a:r>
            <a:r>
              <a:rPr lang="ru-RU" sz="2000" dirty="0" smtClean="0"/>
              <a:t> роботу за </a:t>
            </a:r>
            <a:r>
              <a:rPr lang="ru-RU" sz="2000" dirty="0" err="1" smtClean="0"/>
              <a:t>програмою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класу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2017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661184" cy="5147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2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705725" cy="577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3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04138" cy="577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Портрет </a:t>
            </a:r>
            <a:br>
              <a:rPr lang="ru-RU" b="1" dirty="0" smtClean="0"/>
            </a:br>
            <a:r>
              <a:rPr lang="ru-RU" b="1" dirty="0" err="1" smtClean="0"/>
              <a:t>випускника</a:t>
            </a:r>
            <a:r>
              <a:rPr lang="ru-RU" b="1" dirty="0" smtClean="0"/>
              <a:t> </a:t>
            </a:r>
            <a:r>
              <a:rPr lang="ru-RU" b="1" dirty="0" err="1" smtClean="0"/>
              <a:t>дитячого</a:t>
            </a:r>
            <a:r>
              <a:rPr lang="ru-RU" b="1" dirty="0" smtClean="0"/>
              <a:t> садка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Портрет </a:t>
            </a:r>
            <a:r>
              <a:rPr lang="ru-RU" b="1" dirty="0" err="1" smtClean="0"/>
              <a:t>дитини</a:t>
            </a:r>
            <a:r>
              <a:rPr lang="ru-RU" b="1" dirty="0" smtClean="0"/>
              <a:t> </a:t>
            </a:r>
            <a:r>
              <a:rPr lang="ru-RU" b="1" dirty="0" err="1" smtClean="0"/>
              <a:t>напередодні</a:t>
            </a:r>
            <a:r>
              <a:rPr lang="ru-RU" b="1" dirty="0" smtClean="0"/>
              <a:t> </a:t>
            </a:r>
            <a:r>
              <a:rPr lang="ru-RU" b="1" dirty="0" err="1" smtClean="0"/>
              <a:t>вступу</a:t>
            </a:r>
            <a:r>
              <a:rPr lang="ru-RU" b="1" dirty="0" smtClean="0"/>
              <a:t> до </a:t>
            </a:r>
            <a:r>
              <a:rPr lang="ru-RU" b="1" dirty="0" err="1" smtClean="0"/>
              <a:t>школи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1\Desktop\rebenok-v-detskom-sadu-MainCover-1467456312.jpg-7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4367188" cy="2448272"/>
          </a:xfrm>
          <a:prstGeom prst="rect">
            <a:avLst/>
          </a:prstGeom>
          <a:noFill/>
        </p:spPr>
      </p:pic>
      <p:pic>
        <p:nvPicPr>
          <p:cNvPr id="1027" name="Picture 3" descr="C:\Users\1\Desktop\802774_w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68350"/>
            <a:ext cx="3600400" cy="2534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3800" b="1" i="1" dirty="0" smtClean="0">
                <a:solidFill>
                  <a:schemeClr val="accent1"/>
                </a:solidFill>
              </a:rPr>
              <a:t>Психофізіологічний розвиток:</a:t>
            </a:r>
            <a:endParaRPr lang="uk-UA" sz="38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uk-UA" dirty="0" smtClean="0"/>
              <a:t> </a:t>
            </a:r>
          </a:p>
          <a:p>
            <a:r>
              <a:rPr lang="uk-UA" dirty="0" smtClean="0"/>
              <a:t>   має зрілі мозкові структури та функції;</a:t>
            </a:r>
          </a:p>
          <a:p>
            <a:r>
              <a:rPr lang="uk-UA" dirty="0" smtClean="0"/>
              <a:t>   характерною є відносна стабільність та рухливість нервової системи;</a:t>
            </a:r>
          </a:p>
          <a:p>
            <a:r>
              <a:rPr lang="uk-UA" dirty="0" smtClean="0"/>
              <a:t>   проявляє достатню рухову активність;</a:t>
            </a:r>
          </a:p>
          <a:p>
            <a:r>
              <a:rPr lang="uk-UA" dirty="0" smtClean="0"/>
              <a:t>   проявляє умілість рук, практичну вправність;</a:t>
            </a:r>
          </a:p>
          <a:p>
            <a:r>
              <a:rPr lang="uk-UA" dirty="0" smtClean="0"/>
              <a:t>   здорова, не має хронічних хвороб;</a:t>
            </a:r>
          </a:p>
          <a:p>
            <a:r>
              <a:rPr lang="uk-UA" dirty="0" smtClean="0"/>
              <a:t>   володіє основними гігієнічними навичками;</a:t>
            </a:r>
          </a:p>
          <a:p>
            <a:r>
              <a:rPr lang="uk-UA" dirty="0" smtClean="0"/>
              <a:t>   знає свою статеву належність, усвідомлює її незмінність, </a:t>
            </a:r>
            <a:r>
              <a:rPr lang="uk-UA" dirty="0" smtClean="0"/>
              <a:t>розуміє</a:t>
            </a:r>
            <a:r>
              <a:rPr lang="uk-UA" dirty="0" smtClean="0"/>
              <a:t>, чим відрізняється від представників протилежної статі;</a:t>
            </a:r>
          </a:p>
          <a:p>
            <a:r>
              <a:rPr lang="uk-UA" dirty="0" smtClean="0"/>
              <a:t>   володіє основами безпеки життєдіяльності;</a:t>
            </a:r>
          </a:p>
          <a:p>
            <a:r>
              <a:rPr lang="uk-UA" dirty="0" smtClean="0"/>
              <a:t>   працездатна, утомлюється лише після чималого навантаження;</a:t>
            </a:r>
          </a:p>
          <a:p>
            <a:r>
              <a:rPr lang="uk-UA" dirty="0" smtClean="0"/>
              <a:t>   користується як провідною правою/лівою рукою;</a:t>
            </a:r>
          </a:p>
          <a:p>
            <a:r>
              <a:rPr lang="uk-UA" dirty="0" smtClean="0"/>
              <a:t>   не заїкається і не має інших невротичних проявів.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25658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uk-UA" sz="12800" b="1" i="1" dirty="0" smtClean="0">
                <a:solidFill>
                  <a:schemeClr val="accent1"/>
                </a:solidFill>
              </a:rPr>
              <a:t>Інтелектуальний розвиток:</a:t>
            </a:r>
            <a:endParaRPr lang="uk-UA" sz="12800" b="1" dirty="0" smtClean="0">
              <a:solidFill>
                <a:schemeClr val="accent1"/>
              </a:solidFill>
            </a:endParaRPr>
          </a:p>
          <a:p>
            <a:r>
              <a:rPr lang="uk-UA" dirty="0" smtClean="0"/>
              <a:t>   </a:t>
            </a:r>
            <a:r>
              <a:rPr lang="uk-UA" sz="4500" dirty="0" smtClean="0"/>
              <a:t> </a:t>
            </a:r>
            <a:r>
              <a:rPr lang="uk-UA" sz="7200" dirty="0" smtClean="0"/>
              <a:t> володіє елементарною системою знань про основні предмети і явища навколишнього світу та саму себе, а також деякими простими поняттями;</a:t>
            </a:r>
          </a:p>
          <a:p>
            <a:r>
              <a:rPr lang="uk-UA" sz="7200" dirty="0" smtClean="0"/>
              <a:t>    уміє концентрувати увагу, виконує вимогу за інструкцією </a:t>
            </a:r>
            <a:r>
              <a:rPr lang="uk-UA" sz="7200" dirty="0" smtClean="0"/>
              <a:t>дорослого</a:t>
            </a:r>
            <a:r>
              <a:rPr lang="uk-UA" sz="7200" dirty="0" smtClean="0"/>
              <a:t>;</a:t>
            </a:r>
          </a:p>
          <a:p>
            <a:r>
              <a:rPr lang="uk-UA" sz="7200" dirty="0" smtClean="0"/>
              <a:t>    диференційовано сприймає різноманітну інформацію (</a:t>
            </a:r>
            <a:r>
              <a:rPr lang="uk-UA" sz="7200" dirty="0" smtClean="0"/>
              <a:t>візуальну</a:t>
            </a:r>
            <a:r>
              <a:rPr lang="uk-UA" sz="7200" dirty="0" smtClean="0"/>
              <a:t>, </a:t>
            </a:r>
            <a:r>
              <a:rPr lang="uk-UA" sz="7200" dirty="0" err="1" smtClean="0"/>
              <a:t>аудіальну</a:t>
            </a:r>
            <a:r>
              <a:rPr lang="uk-UA" sz="7200" dirty="0" smtClean="0"/>
              <a:t>, тактильну);</a:t>
            </a:r>
          </a:p>
          <a:p>
            <a:r>
              <a:rPr lang="uk-UA" sz="7200" dirty="0" smtClean="0"/>
              <a:t>    здійснює елементарні операції аналізу, синтезу, порівняння, узагальнення, класифікації;</a:t>
            </a:r>
          </a:p>
          <a:p>
            <a:r>
              <a:rPr lang="uk-UA" sz="7200" dirty="0" smtClean="0"/>
              <a:t>    усвідомлює основні зв’язки між явищами;</a:t>
            </a:r>
          </a:p>
          <a:p>
            <a:r>
              <a:rPr lang="uk-UA" sz="7200" dirty="0" smtClean="0"/>
              <a:t>    має розвинене логічне запам’ятовування — добре запам’ятовує і відтворює;</a:t>
            </a:r>
          </a:p>
          <a:p>
            <a:r>
              <a:rPr lang="uk-UA" sz="7200" dirty="0" smtClean="0"/>
              <a:t>    встановлює логічну послідовність подій;</a:t>
            </a:r>
          </a:p>
          <a:p>
            <a:r>
              <a:rPr lang="uk-UA" sz="7200" dirty="0" smtClean="0"/>
              <a:t>    відтворює зразок на вимогу;</a:t>
            </a:r>
          </a:p>
          <a:p>
            <a:r>
              <a:rPr lang="uk-UA" sz="7200" dirty="0" smtClean="0"/>
              <a:t>    робить припущення, висуває гіпотези, виявляє елементи </a:t>
            </a:r>
            <a:r>
              <a:rPr lang="uk-UA" sz="7200" dirty="0" smtClean="0"/>
              <a:t>креативності</a:t>
            </a:r>
            <a:r>
              <a:rPr lang="uk-UA" sz="7200" dirty="0" smtClean="0"/>
              <a:t>;</a:t>
            </a:r>
          </a:p>
          <a:p>
            <a:r>
              <a:rPr lang="uk-UA" sz="7200" dirty="0" smtClean="0"/>
              <a:t>    розрізняє звуки мовлення, зіставляє їх з буквами, синтезує </a:t>
            </a:r>
            <a:r>
              <a:rPr lang="uk-UA" sz="7200" dirty="0" smtClean="0"/>
              <a:t>звуки </a:t>
            </a:r>
            <a:r>
              <a:rPr lang="uk-UA" sz="7200" dirty="0" smtClean="0"/>
              <a:t>у слова; знаходить потрібні слова для вираження думки, </a:t>
            </a:r>
            <a:r>
              <a:rPr lang="uk-UA" sz="7200" dirty="0" smtClean="0"/>
              <a:t>використовує </a:t>
            </a:r>
            <a:r>
              <a:rPr lang="uk-UA" sz="7200" dirty="0" smtClean="0"/>
              <a:t>складні речення;</a:t>
            </a:r>
          </a:p>
          <a:p>
            <a:r>
              <a:rPr lang="uk-UA" sz="7200" dirty="0" smtClean="0"/>
              <a:t>    диференціює числа, додає і віднімає у межах 10, визначає </a:t>
            </a:r>
            <a:r>
              <a:rPr lang="uk-UA" sz="7200" dirty="0" smtClean="0"/>
              <a:t>найпростіші </a:t>
            </a:r>
            <a:r>
              <a:rPr lang="uk-UA" sz="7200" dirty="0" smtClean="0"/>
              <a:t>зміни цифрових рядів;</a:t>
            </a:r>
          </a:p>
          <a:p>
            <a:r>
              <a:rPr lang="uk-UA" sz="7200" dirty="0" smtClean="0"/>
              <a:t>    розрізняє реальне й уявне, зовнішнє і внутрішнє;</a:t>
            </a:r>
          </a:p>
          <a:p>
            <a:r>
              <a:rPr lang="uk-UA" sz="7200" dirty="0" smtClean="0"/>
              <a:t>    знає деякі основи початкових наукових знань.</a:t>
            </a:r>
            <a:endParaRPr lang="uk-UA" sz="7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4389438"/>
          </a:xfrm>
        </p:spPr>
        <p:txBody>
          <a:bodyPr>
            <a:normAutofit fontScale="67500" lnSpcReduction="20000"/>
          </a:bodyPr>
          <a:lstStyle/>
          <a:p>
            <a:pPr algn="ctr">
              <a:buNone/>
            </a:pPr>
            <a:r>
              <a:rPr lang="ru-RU" sz="4700" b="1" i="1" dirty="0" err="1" smtClean="0">
                <a:solidFill>
                  <a:schemeClr val="accent1"/>
                </a:solidFill>
              </a:rPr>
              <a:t>Мотиваційний</a:t>
            </a:r>
            <a:r>
              <a:rPr lang="ru-RU" sz="4700" b="1" i="1" dirty="0" smtClean="0">
                <a:solidFill>
                  <a:schemeClr val="accent1"/>
                </a:solidFill>
              </a:rPr>
              <a:t> </a:t>
            </a:r>
            <a:r>
              <a:rPr lang="ru-RU" sz="4700" b="1" i="1" dirty="0" err="1" smtClean="0">
                <a:solidFill>
                  <a:schemeClr val="accent1"/>
                </a:solidFill>
              </a:rPr>
              <a:t>розвиток</a:t>
            </a:r>
            <a:r>
              <a:rPr lang="ru-RU" sz="4700" b="1" i="1" dirty="0" smtClean="0">
                <a:solidFill>
                  <a:schemeClr val="accent1"/>
                </a:solidFill>
              </a:rPr>
              <a:t>:</a:t>
            </a:r>
            <a:endParaRPr lang="ru-RU" sz="4700" b="1" dirty="0" smtClean="0">
              <a:solidFill>
                <a:schemeClr val="accent1"/>
              </a:solidFill>
            </a:endParaRPr>
          </a:p>
          <a:p>
            <a:r>
              <a:rPr lang="ru-RU" dirty="0" smtClean="0"/>
              <a:t> </a:t>
            </a:r>
            <a:r>
              <a:rPr lang="ru-RU" sz="3000" dirty="0" smtClean="0"/>
              <a:t> </a:t>
            </a:r>
            <a:r>
              <a:rPr lang="ru-RU" sz="3000" dirty="0" err="1" smtClean="0"/>
              <a:t>хоче</a:t>
            </a:r>
            <a:r>
              <a:rPr lang="ru-RU" sz="3000" dirty="0" smtClean="0"/>
              <a:t> </a:t>
            </a:r>
            <a:r>
              <a:rPr lang="ru-RU" sz="3000" dirty="0" err="1" smtClean="0"/>
              <a:t>йти</a:t>
            </a:r>
            <a:r>
              <a:rPr lang="ru-RU" sz="3000" dirty="0" smtClean="0"/>
              <a:t> до </a:t>
            </a:r>
            <a:r>
              <a:rPr lang="ru-RU" sz="3000" dirty="0" err="1" smtClean="0"/>
              <a:t>школи</a:t>
            </a:r>
            <a:r>
              <a:rPr lang="ru-RU" sz="3000" dirty="0" smtClean="0"/>
              <a:t>;</a:t>
            </a:r>
          </a:p>
          <a:p>
            <a:r>
              <a:rPr lang="ru-RU" sz="3000" dirty="0" smtClean="0"/>
              <a:t>  </a:t>
            </a:r>
            <a:r>
              <a:rPr lang="ru-RU" sz="3000" dirty="0" err="1" smtClean="0"/>
              <a:t>вирізняється</a:t>
            </a:r>
            <a:r>
              <a:rPr lang="ru-RU" sz="3000" dirty="0" smtClean="0"/>
              <a:t> </a:t>
            </a:r>
            <a:r>
              <a:rPr lang="ru-RU" sz="3000" dirty="0" err="1" smtClean="0"/>
              <a:t>високою</a:t>
            </a:r>
            <a:r>
              <a:rPr lang="ru-RU" sz="3000" dirty="0" smtClean="0"/>
              <a:t> </a:t>
            </a:r>
            <a:r>
              <a:rPr lang="ru-RU" sz="3000" dirty="0" err="1" smtClean="0"/>
              <a:t>допитливістю</a:t>
            </a:r>
            <a:r>
              <a:rPr lang="ru-RU" sz="3000" dirty="0" smtClean="0"/>
              <a:t> — </a:t>
            </a:r>
            <a:r>
              <a:rPr lang="ru-RU" sz="3000" dirty="0" err="1" smtClean="0"/>
              <a:t>розвинена</a:t>
            </a:r>
            <a:r>
              <a:rPr lang="ru-RU" sz="3000" dirty="0" smtClean="0"/>
              <a:t> </a:t>
            </a:r>
            <a:r>
              <a:rPr lang="ru-RU" sz="3000" dirty="0" err="1" smtClean="0"/>
              <a:t>пізнавальна</a:t>
            </a:r>
            <a:r>
              <a:rPr lang="ru-RU" sz="3000" dirty="0" smtClean="0"/>
              <a:t> </a:t>
            </a:r>
            <a:r>
              <a:rPr lang="ru-RU" sz="3000" dirty="0" err="1" smtClean="0"/>
              <a:t>мотивація</a:t>
            </a:r>
            <a:r>
              <a:rPr lang="ru-RU" sz="3000" dirty="0" smtClean="0"/>
              <a:t>;</a:t>
            </a:r>
          </a:p>
          <a:p>
            <a:r>
              <a:rPr lang="ru-RU" sz="3000" dirty="0" smtClean="0"/>
              <a:t>  </a:t>
            </a:r>
            <a:r>
              <a:rPr lang="ru-RU" sz="3000" dirty="0" err="1" smtClean="0"/>
              <a:t>може</a:t>
            </a:r>
            <a:r>
              <a:rPr lang="ru-RU" sz="3000" dirty="0" smtClean="0"/>
              <a:t> </a:t>
            </a:r>
            <a:r>
              <a:rPr lang="ru-RU" sz="3000" dirty="0" err="1" smtClean="0"/>
              <a:t>поступитися</a:t>
            </a:r>
            <a:r>
              <a:rPr lang="ru-RU" sz="3000" dirty="0" smtClean="0"/>
              <a:t> «хочу» </a:t>
            </a:r>
            <a:r>
              <a:rPr lang="ru-RU" sz="3000" dirty="0" err="1" smtClean="0"/>
              <a:t>заради</a:t>
            </a:r>
            <a:r>
              <a:rPr lang="ru-RU" sz="3000" dirty="0" smtClean="0"/>
              <a:t> «</a:t>
            </a:r>
            <a:r>
              <a:rPr lang="ru-RU" sz="3000" dirty="0" err="1" smtClean="0"/>
              <a:t>необхідно</a:t>
            </a:r>
            <a:r>
              <a:rPr lang="ru-RU" sz="3000" dirty="0" smtClean="0"/>
              <a:t>», </a:t>
            </a:r>
            <a:r>
              <a:rPr lang="ru-RU" sz="3000" dirty="0" err="1" smtClean="0"/>
              <a:t>відмовитися</a:t>
            </a:r>
            <a:r>
              <a:rPr lang="ru-RU" sz="3000" dirty="0" smtClean="0"/>
              <a:t> </a:t>
            </a:r>
            <a:r>
              <a:rPr lang="ru-RU" sz="3000" dirty="0" err="1" smtClean="0"/>
              <a:t>від</a:t>
            </a:r>
            <a:r>
              <a:rPr lang="ru-RU" sz="3000" dirty="0" smtClean="0"/>
              <a:t> </a:t>
            </a:r>
            <a:r>
              <a:rPr lang="ru-RU" sz="3000" dirty="0" err="1" smtClean="0"/>
              <a:t>бажаного</a:t>
            </a:r>
            <a:r>
              <a:rPr lang="ru-RU" sz="3000" dirty="0" smtClean="0"/>
              <a:t> на </a:t>
            </a:r>
            <a:r>
              <a:rPr lang="ru-RU" sz="3000" dirty="0" err="1" smtClean="0"/>
              <a:t>користь</a:t>
            </a:r>
            <a:r>
              <a:rPr lang="ru-RU" sz="3000" dirty="0" smtClean="0"/>
              <a:t> </a:t>
            </a:r>
            <a:r>
              <a:rPr lang="ru-RU" sz="3000" dirty="0" err="1" smtClean="0"/>
              <a:t>соціально</a:t>
            </a:r>
            <a:r>
              <a:rPr lang="ru-RU" sz="3000" dirty="0" smtClean="0"/>
              <a:t> </a:t>
            </a:r>
            <a:r>
              <a:rPr lang="ru-RU" sz="3000" dirty="0" err="1" smtClean="0"/>
              <a:t>важливого</a:t>
            </a:r>
            <a:r>
              <a:rPr lang="ru-RU" sz="3000" dirty="0" smtClean="0"/>
              <a:t>;</a:t>
            </a:r>
          </a:p>
          <a:p>
            <a:r>
              <a:rPr lang="ru-RU" sz="3000" dirty="0" smtClean="0"/>
              <a:t>  </a:t>
            </a:r>
            <a:r>
              <a:rPr lang="ru-RU" sz="3000" dirty="0" err="1" smtClean="0"/>
              <a:t>має</a:t>
            </a:r>
            <a:r>
              <a:rPr lang="ru-RU" sz="3000" dirty="0" smtClean="0"/>
              <a:t> </a:t>
            </a:r>
            <a:r>
              <a:rPr lang="ru-RU" sz="3000" dirty="0" err="1" smtClean="0"/>
              <a:t>сформовану</a:t>
            </a:r>
            <a:r>
              <a:rPr lang="ru-RU" sz="3000" dirty="0" smtClean="0"/>
              <a:t> </a:t>
            </a:r>
            <a:r>
              <a:rPr lang="ru-RU" sz="3000" dirty="0" err="1" smtClean="0"/>
              <a:t>мотивацію</a:t>
            </a:r>
            <a:r>
              <a:rPr lang="ru-RU" sz="3000" dirty="0" smtClean="0"/>
              <a:t> </a:t>
            </a:r>
            <a:r>
              <a:rPr lang="ru-RU" sz="3000" dirty="0" err="1" smtClean="0"/>
              <a:t>досягнення</a:t>
            </a:r>
            <a:r>
              <a:rPr lang="ru-RU" sz="3000" dirty="0" smtClean="0"/>
              <a:t>, </a:t>
            </a:r>
            <a:r>
              <a:rPr lang="ru-RU" sz="3000" dirty="0" err="1" smtClean="0"/>
              <a:t>прагне</a:t>
            </a:r>
            <a:r>
              <a:rPr lang="ru-RU" sz="3000" dirty="0" smtClean="0"/>
              <a:t> </a:t>
            </a:r>
            <a:r>
              <a:rPr lang="ru-RU" sz="3000" dirty="0" err="1" smtClean="0"/>
              <a:t>досягти</a:t>
            </a:r>
            <a:r>
              <a:rPr lang="ru-RU" sz="3000" dirty="0" smtClean="0"/>
              <a:t> </a:t>
            </a:r>
            <a:r>
              <a:rPr lang="ru-RU" sz="3000" dirty="0" err="1" smtClean="0"/>
              <a:t>успіху</a:t>
            </a:r>
            <a:r>
              <a:rPr lang="ru-RU" sz="3000" dirty="0" smtClean="0"/>
              <a:t>;</a:t>
            </a:r>
          </a:p>
          <a:p>
            <a:r>
              <a:rPr lang="ru-RU" sz="3000" dirty="0" smtClean="0"/>
              <a:t>  </a:t>
            </a:r>
            <a:r>
              <a:rPr lang="ru-RU" sz="3000" dirty="0" err="1" smtClean="0"/>
              <a:t>свідомо</a:t>
            </a:r>
            <a:r>
              <a:rPr lang="ru-RU" sz="3000" dirty="0" smtClean="0"/>
              <a:t> </a:t>
            </a:r>
            <a:r>
              <a:rPr lang="ru-RU" sz="3000" dirty="0" err="1" smtClean="0"/>
              <a:t>й</a:t>
            </a:r>
            <a:r>
              <a:rPr lang="ru-RU" sz="3000" dirty="0" smtClean="0"/>
              <a:t> </a:t>
            </a:r>
            <a:r>
              <a:rPr lang="ru-RU" sz="3000" dirty="0" err="1" smtClean="0"/>
              <a:t>відповідально</a:t>
            </a:r>
            <a:r>
              <a:rPr lang="ru-RU" sz="3000" dirty="0" smtClean="0"/>
              <a:t> ставиться до </a:t>
            </a:r>
            <a:r>
              <a:rPr lang="ru-RU" sz="3000" dirty="0" err="1" smtClean="0"/>
              <a:t>майбутнього</a:t>
            </a:r>
            <a:r>
              <a:rPr lang="ru-RU" sz="3000" dirty="0" smtClean="0"/>
              <a:t> </a:t>
            </a:r>
            <a:r>
              <a:rPr lang="ru-RU" sz="3000" dirty="0" err="1" smtClean="0"/>
              <a:t>шкільного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життя</a:t>
            </a:r>
            <a:r>
              <a:rPr lang="ru-RU" sz="3000" dirty="0" smtClean="0"/>
              <a:t>;</a:t>
            </a:r>
          </a:p>
          <a:p>
            <a:r>
              <a:rPr lang="ru-RU" sz="3000" dirty="0" smtClean="0"/>
              <a:t>  </a:t>
            </a:r>
            <a:r>
              <a:rPr lang="ru-RU" sz="3000" dirty="0" err="1" smtClean="0"/>
              <a:t>зацікавлено</a:t>
            </a:r>
            <a:r>
              <a:rPr lang="ru-RU" sz="3000" dirty="0" smtClean="0"/>
              <a:t> ставиться до </a:t>
            </a:r>
            <a:r>
              <a:rPr lang="ru-RU" sz="3000" dirty="0" err="1" smtClean="0"/>
              <a:t>спілкування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новими</a:t>
            </a:r>
            <a:r>
              <a:rPr lang="ru-RU" sz="3000" dirty="0" smtClean="0"/>
              <a:t> </a:t>
            </a:r>
            <a:r>
              <a:rPr lang="ru-RU" sz="3000" dirty="0" err="1" smtClean="0"/>
              <a:t>дорослими</a:t>
            </a:r>
            <a:r>
              <a:rPr lang="ru-RU" sz="3000" dirty="0" smtClean="0"/>
              <a:t> та </a:t>
            </a:r>
            <a:r>
              <a:rPr lang="ru-RU" sz="3000" dirty="0" err="1" smtClean="0"/>
              <a:t>однолітками</a:t>
            </a:r>
            <a:r>
              <a:rPr lang="ru-RU" sz="3000" dirty="0" smtClean="0"/>
              <a:t>;</a:t>
            </a:r>
          </a:p>
          <a:p>
            <a:r>
              <a:rPr lang="ru-RU" sz="3000" dirty="0" smtClean="0"/>
              <a:t>  у </a:t>
            </a:r>
            <a:r>
              <a:rPr lang="ru-RU" sz="3000" dirty="0" err="1" smtClean="0"/>
              <a:t>соціально</a:t>
            </a:r>
            <a:r>
              <a:rPr lang="ru-RU" sz="3000" dirty="0" smtClean="0"/>
              <a:t> </a:t>
            </a:r>
            <a:r>
              <a:rPr lang="ru-RU" sz="3000" dirty="0" err="1" smtClean="0"/>
              <a:t>прийнятний</a:t>
            </a:r>
            <a:r>
              <a:rPr lang="ru-RU" sz="3000" dirty="0" smtClean="0"/>
              <a:t> </a:t>
            </a:r>
            <a:r>
              <a:rPr lang="ru-RU" sz="3000" dirty="0" err="1" smtClean="0"/>
              <a:t>спосіб</a:t>
            </a:r>
            <a:r>
              <a:rPr lang="ru-RU" sz="3000" dirty="0" smtClean="0"/>
              <a:t> </a:t>
            </a:r>
            <a:r>
              <a:rPr lang="ru-RU" sz="3000" dirty="0" err="1" smtClean="0"/>
              <a:t>самореалізовується</a:t>
            </a:r>
            <a:r>
              <a:rPr lang="ru-RU" sz="3000" dirty="0" smtClean="0"/>
              <a:t>, </a:t>
            </a:r>
            <a:r>
              <a:rPr lang="ru-RU" sz="3000" dirty="0" err="1" smtClean="0"/>
              <a:t>самоствер</a:t>
            </a:r>
            <a:r>
              <a:rPr lang="ru-RU" sz="3000" dirty="0" smtClean="0"/>
              <a:t>- </a:t>
            </a:r>
            <a:r>
              <a:rPr lang="ru-RU" sz="3000" dirty="0" err="1" smtClean="0"/>
              <a:t>джується</a:t>
            </a:r>
            <a:r>
              <a:rPr lang="ru-RU" sz="3000" dirty="0" smtClean="0"/>
              <a:t>;</a:t>
            </a:r>
          </a:p>
          <a:p>
            <a:r>
              <a:rPr lang="ru-RU" sz="3000" dirty="0" smtClean="0"/>
              <a:t>  </a:t>
            </a:r>
            <a:r>
              <a:rPr lang="ru-RU" sz="3000" dirty="0" err="1" smtClean="0"/>
              <a:t>має</a:t>
            </a:r>
            <a:r>
              <a:rPr lang="ru-RU" sz="3000" dirty="0" smtClean="0"/>
              <a:t> </a:t>
            </a:r>
            <a:r>
              <a:rPr lang="ru-RU" sz="3000" dirty="0" err="1" smtClean="0"/>
              <a:t>сформовану</a:t>
            </a:r>
            <a:r>
              <a:rPr lang="ru-RU" sz="3000" dirty="0" smtClean="0"/>
              <a:t> </a:t>
            </a:r>
            <a:r>
              <a:rPr lang="ru-RU" sz="3000" dirty="0" err="1" smtClean="0"/>
              <a:t>первинну</a:t>
            </a:r>
            <a:r>
              <a:rPr lang="ru-RU" sz="3000" dirty="0" smtClean="0"/>
              <a:t> систему </a:t>
            </a:r>
            <a:r>
              <a:rPr lang="ru-RU" sz="3000" dirty="0" err="1" smtClean="0"/>
              <a:t>матеріальних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духовних</a:t>
            </a:r>
            <a:r>
              <a:rPr lang="ru-RU" sz="3000" dirty="0" smtClean="0"/>
              <a:t> потреб.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4100" b="1" i="1" dirty="0" smtClean="0">
                <a:solidFill>
                  <a:schemeClr val="accent1"/>
                </a:solidFill>
              </a:rPr>
              <a:t>Емоційний розвиток:</a:t>
            </a:r>
            <a:endParaRPr lang="uk-UA" sz="4100" b="1" dirty="0" smtClean="0">
              <a:solidFill>
                <a:schemeClr val="accent1"/>
              </a:solidFill>
            </a:endParaRPr>
          </a:p>
          <a:p>
            <a:r>
              <a:rPr lang="uk-UA" dirty="0" smtClean="0"/>
              <a:t> переживає глибоко, виражає почуття щиро, яскраво;</a:t>
            </a:r>
          </a:p>
          <a:p>
            <a:r>
              <a:rPr lang="uk-UA" dirty="0" smtClean="0"/>
              <a:t> сприйнятлива, диференціює емоційно-смисловий характер зовнішніх впливів, чутлива до нього;</a:t>
            </a:r>
          </a:p>
          <a:p>
            <a:r>
              <a:rPr lang="uk-UA" dirty="0" smtClean="0"/>
              <a:t> знає основні емоції, особливості їх вираження мімікою, </a:t>
            </a:r>
            <a:r>
              <a:rPr lang="uk-UA" dirty="0" smtClean="0"/>
              <a:t>жестами</a:t>
            </a:r>
            <a:r>
              <a:rPr lang="uk-UA" dirty="0" smtClean="0"/>
              <a:t>, діями, тональністю голосу;</a:t>
            </a:r>
          </a:p>
          <a:p>
            <a:r>
              <a:rPr lang="uk-UA" dirty="0" smtClean="0"/>
              <a:t> адекватно виражає свої ставлення, настрій, стан;</a:t>
            </a:r>
          </a:p>
          <a:p>
            <a:r>
              <a:rPr lang="uk-UA" dirty="0" smtClean="0"/>
              <a:t> утримується від імпульсивних реакцій, негативних емоцій;</a:t>
            </a:r>
          </a:p>
          <a:p>
            <a:r>
              <a:rPr lang="uk-UA" dirty="0" smtClean="0"/>
              <a:t> чутлива до значущих людей, виявляє чуйність, намагається бути суголосною стану та настрою інших;</a:t>
            </a:r>
          </a:p>
          <a:p>
            <a:r>
              <a:rPr lang="uk-UA" dirty="0" smtClean="0"/>
              <a:t> оптимістично ставиться до проблем і складностей, має </a:t>
            </a:r>
            <a:r>
              <a:rPr lang="uk-UA" dirty="0" smtClean="0"/>
              <a:t>сформоване </a:t>
            </a:r>
            <a:r>
              <a:rPr lang="uk-UA" dirty="0" smtClean="0"/>
              <a:t>почуття гумору;</a:t>
            </a:r>
          </a:p>
          <a:p>
            <a:r>
              <a:rPr lang="uk-UA" dirty="0" smtClean="0"/>
              <a:t> володіє елементарною емоційною культурою, </a:t>
            </a:r>
            <a:r>
              <a:rPr lang="uk-UA" dirty="0" smtClean="0"/>
              <a:t>самовиражається </a:t>
            </a:r>
            <a:r>
              <a:rPr lang="uk-UA" dirty="0" smtClean="0"/>
              <a:t>у соціально прийнятний спосіб.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4100" b="1" i="1" dirty="0" smtClean="0">
                <a:solidFill>
                  <a:schemeClr val="accent1"/>
                </a:solidFill>
              </a:rPr>
              <a:t>Розвиток вольової сфери:</a:t>
            </a:r>
          </a:p>
          <a:p>
            <a:r>
              <a:rPr lang="uk-UA" dirty="0" smtClean="0"/>
              <a:t>свідомо приймає та утримує мету, діє цілеспрямовано;</a:t>
            </a:r>
          </a:p>
          <a:p>
            <a:r>
              <a:rPr lang="uk-UA" dirty="0" smtClean="0"/>
              <a:t> концентрує увагу на завданні, певний час не відволікається;</a:t>
            </a:r>
          </a:p>
          <a:p>
            <a:r>
              <a:rPr lang="uk-UA" dirty="0" smtClean="0"/>
              <a:t> мобілізує себе на розв’язання завдання;</a:t>
            </a:r>
          </a:p>
          <a:p>
            <a:r>
              <a:rPr lang="uk-UA" dirty="0" smtClean="0"/>
              <a:t> розраховує на власні сили, розмірковує і поводиться самостійно;</a:t>
            </a:r>
          </a:p>
          <a:p>
            <a:r>
              <a:rPr lang="uk-UA" dirty="0" smtClean="0"/>
              <a:t> звертається по допомогу лише в разі об’єктивної необхідності;</a:t>
            </a:r>
          </a:p>
          <a:p>
            <a:r>
              <a:rPr lang="uk-UA" dirty="0" smtClean="0"/>
              <a:t> конструктивно розв'язує проблеми, долає труднощі;</a:t>
            </a:r>
          </a:p>
          <a:p>
            <a:r>
              <a:rPr lang="uk-UA" dirty="0" smtClean="0"/>
              <a:t> доводить розпочате до кінця;</a:t>
            </a:r>
          </a:p>
          <a:p>
            <a:r>
              <a:rPr lang="uk-UA" dirty="0" smtClean="0"/>
              <a:t> може відстояти власну думку;</a:t>
            </a:r>
          </a:p>
          <a:p>
            <a:r>
              <a:rPr lang="uk-UA" dirty="0" smtClean="0"/>
              <a:t> визнає свої помилки;</a:t>
            </a:r>
          </a:p>
          <a:p>
            <a:r>
              <a:rPr lang="uk-UA" dirty="0" smtClean="0"/>
              <a:t> дотримується своїх обіцянок.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89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200" b="1" i="1" dirty="0" smtClean="0">
                <a:solidFill>
                  <a:schemeClr val="accent1"/>
                </a:solidFill>
              </a:rPr>
              <a:t>Соціальний розвиток:</a:t>
            </a:r>
          </a:p>
          <a:p>
            <a:pPr algn="ctr">
              <a:buNone/>
            </a:pPr>
            <a:endParaRPr lang="uk-UA" sz="1800" b="1" dirty="0" smtClean="0">
              <a:solidFill>
                <a:schemeClr val="accent1"/>
              </a:solidFill>
            </a:endParaRPr>
          </a:p>
          <a:p>
            <a:r>
              <a:rPr lang="uk-UA" sz="1800" dirty="0" smtClean="0"/>
              <a:t> приймає соціальний статус школяра, усвідомлює його </a:t>
            </a:r>
            <a:r>
              <a:rPr lang="uk-UA" sz="1800" dirty="0" smtClean="0"/>
              <a:t>важливість</a:t>
            </a:r>
            <a:r>
              <a:rPr lang="uk-UA" sz="1800" dirty="0" smtClean="0"/>
              <a:t>;</a:t>
            </a:r>
          </a:p>
          <a:p>
            <a:r>
              <a:rPr lang="uk-UA" sz="1800" dirty="0" smtClean="0"/>
              <a:t> </a:t>
            </a:r>
            <a:r>
              <a:rPr lang="uk-UA" sz="1800" dirty="0" smtClean="0"/>
              <a:t>відкрита, </a:t>
            </a:r>
            <a:r>
              <a:rPr lang="uk-UA" sz="1800" dirty="0" smtClean="0"/>
              <a:t>контактам, комунікабельна;</a:t>
            </a:r>
          </a:p>
          <a:p>
            <a:r>
              <a:rPr lang="uk-UA" sz="1800" dirty="0" smtClean="0"/>
              <a:t> прихильно, доброзичливо ставиться до рідних, знайомих, </a:t>
            </a:r>
            <a:r>
              <a:rPr lang="uk-UA" sz="1800" dirty="0" smtClean="0"/>
              <a:t>товаришів</a:t>
            </a:r>
            <a:r>
              <a:rPr lang="uk-UA" sz="1800" dirty="0" smtClean="0"/>
              <a:t>;</a:t>
            </a:r>
          </a:p>
          <a:p>
            <a:r>
              <a:rPr lang="uk-UA" sz="1800" dirty="0" smtClean="0"/>
              <a:t> уміє налагоджувати взаємодію, працювати в команді;</a:t>
            </a:r>
          </a:p>
          <a:p>
            <a:r>
              <a:rPr lang="uk-UA" sz="1800" dirty="0" smtClean="0"/>
              <a:t> узгоджує індивідуальні інтереси з груповими;</a:t>
            </a:r>
          </a:p>
          <a:p>
            <a:r>
              <a:rPr lang="uk-UA" sz="1800" dirty="0" smtClean="0"/>
              <a:t> реалізує основні моральні принципи, прагне дотримуватися в поведінці та діяльності соціальних норм і правил;</a:t>
            </a:r>
          </a:p>
          <a:p>
            <a:r>
              <a:rPr lang="uk-UA" sz="1800" dirty="0" smtClean="0"/>
              <a:t> намагається уникати конфліктів, дружелюбно розв'язує спірні питання, може дійти згоди, домовитися;</a:t>
            </a:r>
          </a:p>
          <a:p>
            <a:r>
              <a:rPr lang="uk-UA" sz="1800" dirty="0" smtClean="0"/>
              <a:t> орієнтується в поведінці на вимогу дорослого та на совість як внутрішню етичну інстанцію;</a:t>
            </a:r>
          </a:p>
          <a:p>
            <a:r>
              <a:rPr lang="uk-UA" sz="1800" dirty="0" smtClean="0"/>
              <a:t> усвідомлює межі схвалюваної і соціально неприйнятної </a:t>
            </a:r>
            <a:r>
              <a:rPr lang="uk-UA" sz="1800" dirty="0" smtClean="0"/>
              <a:t>поведінки</a:t>
            </a:r>
            <a:r>
              <a:rPr lang="uk-UA" sz="1800" dirty="0" smtClean="0"/>
              <a:t>;</a:t>
            </a:r>
          </a:p>
          <a:p>
            <a:r>
              <a:rPr lang="uk-UA" sz="1800" dirty="0" smtClean="0"/>
              <a:t> має більш-менш адекватну самооцінку;</a:t>
            </a:r>
          </a:p>
          <a:p>
            <a:r>
              <a:rPr lang="uk-UA" sz="1800" dirty="0" smtClean="0"/>
              <a:t> поважає себе та інших;</a:t>
            </a:r>
          </a:p>
          <a:p>
            <a:r>
              <a:rPr lang="uk-UA" sz="1800" dirty="0" smtClean="0"/>
              <a:t> має сформований абрис дитячого світогляду, елементарну </a:t>
            </a:r>
            <a:r>
              <a:rPr lang="uk-UA" sz="1800" dirty="0" smtClean="0"/>
              <a:t>систему </a:t>
            </a:r>
            <a:r>
              <a:rPr lang="uk-UA" sz="1800" dirty="0" smtClean="0"/>
              <a:t>ставлень.</a:t>
            </a:r>
            <a:endParaRPr lang="uk-UA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363</TotalTime>
  <Words>388</Words>
  <Application>Microsoft Office PowerPoint</Application>
  <PresentationFormat>Экран (4:3)</PresentationFormat>
  <Paragraphs>164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Змішане  виховання та навчання для випускника закладу дошкільної освіти</vt:lpstr>
      <vt:lpstr>Що повинен знати і вміти випускник закладу дошкільної освіти?</vt:lpstr>
      <vt:lpstr>Портрет  випускника дитячого садка Портрет дитини напередодні вступу до школи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11 ключових компетентностей Нової Української школи</vt:lpstr>
      <vt:lpstr>Слайд 12</vt:lpstr>
      <vt:lpstr>Змішане навчання (виховання) </vt:lpstr>
      <vt:lpstr>Слайд 14</vt:lpstr>
      <vt:lpstr>Слайд 15</vt:lpstr>
      <vt:lpstr>Змішане навчання (англ. blended learning) — це різновид гібридної методики, коли відбувається поєднання он-лайн навчання, традиційного та самостійного навчання. Мається на увазі не просто використання сучасних інтерактивних технологій на додаток до традиційних,  а якісно новий підхід до навчання, що трансформує, а іноді і «перевертає» клас (англ. flipped classroom).</vt:lpstr>
      <vt:lpstr>Інтернет ресурси для змішаного виховання (навчання)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ЗМІШАНЕ ВИХОВАННЯ</dc:title>
  <dc:creator>Admin</dc:creator>
  <cp:lastModifiedBy>1</cp:lastModifiedBy>
  <cp:revision>49</cp:revision>
  <dcterms:created xsi:type="dcterms:W3CDTF">2020-02-05T14:40:18Z</dcterms:created>
  <dcterms:modified xsi:type="dcterms:W3CDTF">2020-04-27T18:51:06Z</dcterms:modified>
</cp:coreProperties>
</file>