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586-ACA5-4677-B24E-30F5E591B79E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506E-DD25-4162-B1E0-B36310669F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56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586-ACA5-4677-B24E-30F5E591B79E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506E-DD25-4162-B1E0-B36310669F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870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586-ACA5-4677-B24E-30F5E591B79E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506E-DD25-4162-B1E0-B36310669F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984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586-ACA5-4677-B24E-30F5E591B79E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506E-DD25-4162-B1E0-B36310669F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260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586-ACA5-4677-B24E-30F5E591B79E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506E-DD25-4162-B1E0-B36310669F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13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586-ACA5-4677-B24E-30F5E591B79E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506E-DD25-4162-B1E0-B36310669F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427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586-ACA5-4677-B24E-30F5E591B79E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506E-DD25-4162-B1E0-B36310669F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475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586-ACA5-4677-B24E-30F5E591B79E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506E-DD25-4162-B1E0-B36310669F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653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586-ACA5-4677-B24E-30F5E591B79E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506E-DD25-4162-B1E0-B36310669F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523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586-ACA5-4677-B24E-30F5E591B79E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506E-DD25-4162-B1E0-B36310669F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05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586-ACA5-4677-B24E-30F5E591B79E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506E-DD25-4162-B1E0-B36310669F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142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5586-ACA5-4677-B24E-30F5E591B79E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3506E-DD25-4162-B1E0-B36310669F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670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799950">
            <a:off x="1258823" y="1660052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itchFamily="18" charset="0"/>
              </a:rPr>
              <a:t>Корисні </a:t>
            </a: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itchFamily="18" charset="0"/>
              </a:rPr>
              <a:t>поради</a:t>
            </a:r>
            <a:endParaRPr lang="uk-UA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98064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67544" y="765865"/>
            <a:ext cx="3816424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Окремі права у зв’язку з власне атестацією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Атестується без дотримання послідовності і строку присвоєння (у порядку поза чергової атестації) кваліфікаційних категорій, якщо в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міжатестаційний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період: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підготував переможців ІІІ етапу всеукраїнських або міжнародних учнів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ських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олімпіад з базових навчальних предметів, які викладає; ІІІ етапу всеукраїнських або міжнародних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спортив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них змагань; всеукраїнського конкурсу-захисту науково-дослідницьких робіт учнів — членів Малої академії наук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 отримав перемогу (або звання лауреата) у конкурсах фахової майстерності, що проводять центральні органи виконавчої влади, до сфери управління яких належить навчальний заклад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- отримав науковий ступінь, учене (почесне) звання, якщо діяльність за профілем збігається із цим науковим ступенем, ученим (почесним) званням.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836712"/>
            <a:ext cx="352839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 smtClean="0">
                <a:latin typeface="Georgia" pitchFamily="18" charset="0"/>
              </a:rPr>
              <a:t>За педагогічним працівником </a:t>
            </a:r>
            <a:r>
              <a:rPr lang="uk-UA" sz="1400" b="1" dirty="0" smtClean="0">
                <a:latin typeface="Georgia" pitchFamily="18" charset="0"/>
              </a:rPr>
              <a:t>зберігаються </a:t>
            </a:r>
            <a:r>
              <a:rPr lang="uk-UA" sz="1400" b="1" dirty="0" smtClean="0">
                <a:latin typeface="Georgia" pitchFamily="18" charset="0"/>
              </a:rPr>
              <a:t>присвоєні</a:t>
            </a:r>
          </a:p>
          <a:p>
            <a:pPr algn="just"/>
            <a:r>
              <a:rPr lang="uk-UA" sz="1400" b="1" dirty="0" smtClean="0">
                <a:latin typeface="Georgia" pitchFamily="18" charset="0"/>
              </a:rPr>
              <a:t>- </a:t>
            </a:r>
            <a:r>
              <a:rPr lang="uk-UA" sz="1400" dirty="0" smtClean="0">
                <a:latin typeface="Georgia" pitchFamily="18" charset="0"/>
              </a:rPr>
              <a:t> </a:t>
            </a:r>
            <a:r>
              <a:rPr lang="uk-UA" sz="1400" dirty="0" smtClean="0">
                <a:latin typeface="Georgia" pitchFamily="18" charset="0"/>
              </a:rPr>
              <a:t>за результатами попередньої атестації кваліфікаційні категорії (тарифні розряди) та педагогічні звання у разі: </a:t>
            </a:r>
          </a:p>
          <a:p>
            <a:pPr lvl="0" algn="just"/>
            <a:r>
              <a:rPr lang="uk-UA" sz="1400" dirty="0" smtClean="0">
                <a:latin typeface="Georgia" pitchFamily="18" charset="0"/>
              </a:rPr>
              <a:t>поновлення на роботі, яку раніше виконував, незалежно від тривалості перерви у роботі </a:t>
            </a:r>
          </a:p>
          <a:p>
            <a:pPr lvl="0" algn="just"/>
            <a:r>
              <a:rPr lang="uk-UA" sz="1400" dirty="0" smtClean="0">
                <a:latin typeface="Georgia" pitchFamily="18" charset="0"/>
              </a:rPr>
              <a:t>- переходу </a:t>
            </a:r>
            <a:r>
              <a:rPr lang="uk-UA" sz="1400" dirty="0" smtClean="0">
                <a:latin typeface="Georgia" pitchFamily="18" charset="0"/>
              </a:rPr>
              <a:t>на роботу з одного навчального закладу до іншого навчального закладу системи загальної середньої освіти та системи дошкільної освіти, за наявності відповідної фахової освіти </a:t>
            </a:r>
          </a:p>
          <a:p>
            <a:pPr lvl="0" algn="just">
              <a:buFontTx/>
              <a:buChar char="-"/>
            </a:pPr>
            <a:r>
              <a:rPr lang="uk-UA" sz="1400" dirty="0" smtClean="0">
                <a:latin typeface="Georgia" pitchFamily="18" charset="0"/>
              </a:rPr>
              <a:t>перебування </a:t>
            </a:r>
            <a:r>
              <a:rPr lang="uk-UA" sz="1400" dirty="0" smtClean="0">
                <a:latin typeface="Georgia" pitchFamily="18" charset="0"/>
              </a:rPr>
              <a:t>у відпустці у зв’язку з вагітністю та пологами, для догляду за дитиною до досягнення нею трирічного віку (якщо дитина потребує домашнього догляду — до </a:t>
            </a:r>
            <a:endParaRPr lang="uk-UA" sz="1400" dirty="0" smtClean="0">
              <a:latin typeface="Georgia" pitchFamily="18" charset="0"/>
            </a:endParaRPr>
          </a:p>
          <a:p>
            <a:pPr lvl="0" algn="just">
              <a:buFontTx/>
              <a:buChar char="-"/>
            </a:pPr>
            <a:r>
              <a:rPr lang="uk-UA" sz="1400" dirty="0" smtClean="0">
                <a:latin typeface="Georgia" pitchFamily="18" charset="0"/>
              </a:rPr>
              <a:t>досягнення </a:t>
            </a:r>
            <a:r>
              <a:rPr lang="uk-UA" sz="1400" dirty="0" smtClean="0">
                <a:latin typeface="Georgia" pitchFamily="18" charset="0"/>
              </a:rPr>
              <a:t>дитиною </a:t>
            </a:r>
            <a:endParaRPr lang="uk-UA" sz="1400" dirty="0" smtClean="0">
              <a:latin typeface="Georgia" pitchFamily="18" charset="0"/>
            </a:endParaRPr>
          </a:p>
          <a:p>
            <a:pPr lvl="0" algn="just">
              <a:buFontTx/>
              <a:buChar char="-"/>
            </a:pPr>
            <a:r>
              <a:rPr lang="uk-UA" sz="1400" dirty="0" smtClean="0">
                <a:latin typeface="Georgia" pitchFamily="18" charset="0"/>
              </a:rPr>
              <a:t>шестирічного </a:t>
            </a:r>
            <a:r>
              <a:rPr lang="uk-UA" sz="1400" dirty="0" smtClean="0">
                <a:latin typeface="Georgia" pitchFamily="18" charset="0"/>
              </a:rPr>
              <a:t>віку).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96752"/>
            <a:ext cx="3600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Georgia" pitchFamily="18" charset="0"/>
              </a:rPr>
              <a:t>Надає усні та письмові пояснення, додаткові матеріали щодо своєї професійної діяльності </a:t>
            </a:r>
            <a:r>
              <a:rPr lang="uk-UA" sz="1400" b="1" dirty="0" smtClean="0">
                <a:latin typeface="Georgia" pitchFamily="18" charset="0"/>
              </a:rPr>
              <a:t>під час засідання атестаційної комісії. </a:t>
            </a:r>
            <a:endParaRPr lang="uk-UA" sz="1400" dirty="0" smtClean="0">
              <a:latin typeface="Georgia" pitchFamily="18" charset="0"/>
            </a:endParaRPr>
          </a:p>
          <a:p>
            <a:pPr algn="just"/>
            <a:r>
              <a:rPr lang="uk-UA" sz="1400" dirty="0" smtClean="0">
                <a:latin typeface="Georgia" pitchFamily="18" charset="0"/>
              </a:rPr>
              <a:t>Подає протягом 10 днів з дня вручення атестаційного листа апеляцію на </a:t>
            </a:r>
            <a:r>
              <a:rPr lang="uk-UA" sz="1400" dirty="0" err="1" smtClean="0">
                <a:latin typeface="Georgia" pitchFamily="18" charset="0"/>
              </a:rPr>
              <a:t>ріше</a:t>
            </a:r>
            <a:r>
              <a:rPr lang="uk-UA" sz="1400" dirty="0" smtClean="0">
                <a:latin typeface="Georgia" pitchFamily="18" charset="0"/>
              </a:rPr>
              <a:t> </a:t>
            </a:r>
            <a:r>
              <a:rPr lang="uk-UA" sz="1400" dirty="0" err="1" smtClean="0">
                <a:latin typeface="Georgia" pitchFamily="18" charset="0"/>
              </a:rPr>
              <a:t>ння</a:t>
            </a:r>
            <a:r>
              <a:rPr lang="uk-UA" sz="1400" dirty="0" smtClean="0">
                <a:latin typeface="Georgia" pitchFamily="18" charset="0"/>
              </a:rPr>
              <a:t> </a:t>
            </a:r>
            <a:r>
              <a:rPr lang="uk-UA" sz="1400" dirty="0" smtClean="0">
                <a:latin typeface="Georgia" pitchFamily="18" charset="0"/>
              </a:rPr>
              <a:t>атестаційної комісії до атестаційної комісії вищого рівня. </a:t>
            </a:r>
          </a:p>
          <a:p>
            <a:pPr algn="just"/>
            <a:r>
              <a:rPr lang="uk-UA" sz="1400" dirty="0" smtClean="0">
                <a:latin typeface="Georgia" pitchFamily="18" charset="0"/>
              </a:rPr>
              <a:t>Присутній під час розгляду апеляції на рішення атестаційної комісії.</a:t>
            </a:r>
            <a:endParaRPr lang="uk-UA" sz="14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8024" y="1484784"/>
            <a:ext cx="3528392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  <a:latin typeface="Georgia" pitchFamily="18" charset="0"/>
              </a:rPr>
              <a:t>Буду рада відповісти </a:t>
            </a:r>
          </a:p>
          <a:p>
            <a:pPr algn="ctr"/>
            <a:r>
              <a:rPr lang="uk-UA" sz="4000" b="1" dirty="0" smtClean="0">
                <a:solidFill>
                  <a:srgbClr val="0070C0"/>
                </a:solidFill>
                <a:latin typeface="Georgia" pitchFamily="18" charset="0"/>
              </a:rPr>
              <a:t>на всі на запитання</a:t>
            </a:r>
            <a:endParaRPr lang="uk-UA" sz="40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717032"/>
            <a:ext cx="330090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0070C0"/>
                </a:solidFill>
                <a:latin typeface="Georgia" pitchFamily="18" charset="0"/>
              </a:rPr>
              <a:t>До нових </a:t>
            </a:r>
            <a:endParaRPr lang="uk-UA" sz="44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ctr"/>
            <a:r>
              <a:rPr lang="uk-UA" sz="4400" b="1" dirty="0" smtClean="0">
                <a:solidFill>
                  <a:srgbClr val="0070C0"/>
                </a:solidFill>
                <a:latin typeface="Georgia" pitchFamily="18" charset="0"/>
              </a:rPr>
              <a:t>зустрічей</a:t>
            </a:r>
            <a:r>
              <a:rPr lang="uk-UA" sz="4400" b="1" dirty="0" smtClean="0">
                <a:solidFill>
                  <a:srgbClr val="0070C0"/>
                </a:solidFill>
                <a:latin typeface="Georgia" pitchFamily="18" charset="0"/>
              </a:rPr>
              <a:t>!</a:t>
            </a:r>
            <a:endParaRPr lang="uk-UA" sz="4400" b="1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8815709">
            <a:off x="-159531" y="2487581"/>
            <a:ext cx="66247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 smtClean="0">
                <a:solidFill>
                  <a:srgbClr val="FF0000"/>
                </a:solidFill>
                <a:latin typeface="Georgia" pitchFamily="18" charset="0"/>
              </a:rPr>
              <a:t>Запитуєте</a:t>
            </a:r>
            <a:endParaRPr lang="uk-UA" sz="66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8815709">
            <a:off x="3728901" y="2319265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  <a:latin typeface="Georgia" pitchFamily="18" charset="0"/>
              </a:rPr>
              <a:t>в</a:t>
            </a:r>
            <a:r>
              <a:rPr lang="uk-UA" sz="5400" b="1" dirty="0" smtClean="0">
                <a:solidFill>
                  <a:srgbClr val="FF0000"/>
                </a:solidFill>
                <a:latin typeface="Georgia" pitchFamily="18" charset="0"/>
              </a:rPr>
              <a:t>ідповідаємо</a:t>
            </a:r>
            <a:endParaRPr lang="uk-UA" sz="5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9952" y="2996952"/>
            <a:ext cx="6833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FF0000"/>
                </a:solidFill>
                <a:latin typeface="Georgia" pitchFamily="18" charset="0"/>
              </a:rPr>
              <a:t>-</a:t>
            </a:r>
            <a:endParaRPr lang="uk-UA" sz="96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751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996952"/>
            <a:ext cx="360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Що враховують при складанні характеристики діяльності педагогічного працівника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932040" y="1124744"/>
            <a:ext cx="3528392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Запитання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b="1" dirty="0" smtClean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Керівник навчального закладу до 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 березня 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оформлює та подає атестаційній комісії характеристики діяльності педагогічних працівників, які проходять атестацію. 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Що необхідно враховувати, складаючи цей документ і подаючи його атестаційній комісії?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512966"/>
            <a:ext cx="367240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У характеристиці оцінюють досягнення та й загалом результати роботи педагога в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міжатестаційний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період.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Тобто керівник навчального закладу має проаналізувати й охарактеризувати п’ять років роботи педагогічного працівника (якщо це чергова атестація).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Характеристику складають неупереджено і лише за перевіреними даними. Здебільшого увагу приділяють таким питанням, як: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виконання посадових обов’язків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професійна підготовка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використання сучасних освітніх технологій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творчі й організаторські здібності, ініціативність, компетентність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морально-психологічні якості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підвищення кваліфікації, самоосвіта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участь у роботі методичних об’єднань.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У характеристиці вказують і на досягнення, і на недоліки в роботі.</a:t>
            </a:r>
            <a:r>
              <a:rPr lang="uk-UA" sz="1400" dirty="0" smtClean="0">
                <a:latin typeface="Georgia" pitchFamily="18" charset="0"/>
              </a:rPr>
              <a:t> </a:t>
            </a:r>
            <a:endParaRPr lang="uk-UA" sz="1400" dirty="0" smtClean="0">
              <a:latin typeface="Georgia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latin typeface="Georgia" pitchFamily="18" charset="0"/>
              </a:rPr>
              <a:t>Також </a:t>
            </a:r>
            <a:r>
              <a:rPr lang="uk-UA" sz="1400" dirty="0" smtClean="0">
                <a:latin typeface="Georgia" pitchFamily="18" charset="0"/>
              </a:rPr>
              <a:t>можуть зауважувати, чи дослухався працівник до рекомендацій, якщо їх надано під час попередньої атестації.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620688"/>
            <a:ext cx="345638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 smtClean="0">
                <a:latin typeface="Georgia" pitchFamily="18" charset="0"/>
              </a:rPr>
              <a:t>На </a:t>
            </a:r>
            <a:r>
              <a:rPr lang="uk-UA" sz="1400" dirty="0" smtClean="0">
                <a:latin typeface="Georgia" pitchFamily="18" charset="0"/>
              </a:rPr>
              <a:t>характеристиці, представленій на розгляд атестаційною комісією, мають бути два підписи: </a:t>
            </a:r>
          </a:p>
          <a:p>
            <a:pPr lvl="0" algn="just"/>
            <a:r>
              <a:rPr lang="uk-UA" sz="1400" dirty="0" smtClean="0">
                <a:latin typeface="Georgia" pitchFamily="18" charset="0"/>
              </a:rPr>
              <a:t>- керівника </a:t>
            </a:r>
            <a:r>
              <a:rPr lang="uk-UA" sz="1400" dirty="0" smtClean="0">
                <a:latin typeface="Georgia" pitchFamily="18" charset="0"/>
              </a:rPr>
              <a:t>навчального закладу</a:t>
            </a:r>
          </a:p>
          <a:p>
            <a:pPr lvl="0" algn="just"/>
            <a:r>
              <a:rPr lang="uk-UA" sz="1400" dirty="0" smtClean="0">
                <a:latin typeface="Georgia" pitchFamily="18" charset="0"/>
              </a:rPr>
              <a:t>- педагогічного </a:t>
            </a:r>
            <a:r>
              <a:rPr lang="uk-UA" sz="1400" dirty="0" smtClean="0">
                <a:latin typeface="Georgia" pitchFamily="18" charset="0"/>
              </a:rPr>
              <a:t>працівника.</a:t>
            </a:r>
          </a:p>
          <a:p>
            <a:pPr algn="just"/>
            <a:r>
              <a:rPr lang="uk-UA" sz="1400" dirty="0" smtClean="0">
                <a:latin typeface="Georgia" pitchFamily="18" charset="0"/>
              </a:rPr>
              <a:t> Обидва підписи </a:t>
            </a:r>
            <a:r>
              <a:rPr lang="uk-UA" sz="1400" dirty="0" smtClean="0">
                <a:latin typeface="Georgia" pitchFamily="18" charset="0"/>
              </a:rPr>
              <a:t>проставлять не пізніше </a:t>
            </a:r>
            <a:r>
              <a:rPr lang="uk-UA" sz="1400" dirty="0" smtClean="0">
                <a:latin typeface="Georgia" pitchFamily="18" charset="0"/>
              </a:rPr>
              <a:t>як </a:t>
            </a:r>
            <a:r>
              <a:rPr lang="uk-UA" sz="1400" b="1" dirty="0" smtClean="0">
                <a:latin typeface="Georgia" pitchFamily="18" charset="0"/>
              </a:rPr>
              <a:t>за десять днів</a:t>
            </a:r>
            <a:r>
              <a:rPr lang="uk-UA" sz="1400" dirty="0" smtClean="0">
                <a:latin typeface="Georgia" pitchFamily="18" charset="0"/>
              </a:rPr>
              <a:t> до проведення атестації. </a:t>
            </a:r>
          </a:p>
          <a:p>
            <a:pPr algn="just"/>
            <a:r>
              <a:rPr lang="uk-UA" sz="1400" dirty="0" smtClean="0">
                <a:latin typeface="Georgia" pitchFamily="18" charset="0"/>
              </a:rPr>
              <a:t>Якщо педагогічний працівник не </a:t>
            </a:r>
            <a:r>
              <a:rPr lang="uk-UA" sz="1400" dirty="0" smtClean="0">
                <a:latin typeface="Georgia" pitchFamily="18" charset="0"/>
              </a:rPr>
              <a:t>погоджується зі </a:t>
            </a:r>
            <a:r>
              <a:rPr lang="uk-UA" sz="1400" dirty="0" smtClean="0">
                <a:latin typeface="Georgia" pitchFamily="18" charset="0"/>
              </a:rPr>
              <a:t>змістом </a:t>
            </a:r>
            <a:r>
              <a:rPr lang="uk-UA" sz="1400" dirty="0" smtClean="0">
                <a:latin typeface="Georgia" pitchFamily="18" charset="0"/>
              </a:rPr>
              <a:t>характери стики</a:t>
            </a:r>
            <a:r>
              <a:rPr lang="uk-UA" sz="1400" dirty="0" smtClean="0">
                <a:latin typeface="Georgia" pitchFamily="18" charset="0"/>
              </a:rPr>
              <a:t>, то, апелюючи до своїх прав, він може: </a:t>
            </a:r>
          </a:p>
          <a:p>
            <a:pPr algn="just"/>
            <a:r>
              <a:rPr lang="uk-UA" sz="1400" dirty="0" smtClean="0">
                <a:latin typeface="Georgia" pitchFamily="18" charset="0"/>
              </a:rPr>
              <a:t>- письмово оформити свої зауваження та надати їх і керівникові навчального закладу, і членам атестаційної комісії </a:t>
            </a:r>
          </a:p>
          <a:p>
            <a:pPr algn="just"/>
            <a:r>
              <a:rPr lang="uk-UA" sz="1400" dirty="0" smtClean="0">
                <a:latin typeface="Georgia" pitchFamily="18" charset="0"/>
              </a:rPr>
              <a:t>- представити атестаційній комісії додаткові матеріали, які </a:t>
            </a:r>
            <a:r>
              <a:rPr lang="uk-UA" sz="1400" dirty="0" err="1" smtClean="0">
                <a:latin typeface="Georgia" pitchFamily="18" charset="0"/>
              </a:rPr>
              <a:t>характе</a:t>
            </a:r>
            <a:r>
              <a:rPr lang="uk-UA" sz="1400" dirty="0" smtClean="0">
                <a:latin typeface="Georgia" pitchFamily="18" charset="0"/>
              </a:rPr>
              <a:t> </a:t>
            </a:r>
            <a:r>
              <a:rPr lang="uk-UA" sz="1400" dirty="0" err="1" smtClean="0">
                <a:latin typeface="Georgia" pitchFamily="18" charset="0"/>
              </a:rPr>
              <a:t>ризують</a:t>
            </a:r>
            <a:r>
              <a:rPr lang="uk-UA" sz="1400" dirty="0" smtClean="0">
                <a:latin typeface="Georgia" pitchFamily="18" charset="0"/>
              </a:rPr>
              <a:t> </a:t>
            </a:r>
            <a:r>
              <a:rPr lang="uk-UA" sz="1400" dirty="0" smtClean="0">
                <a:latin typeface="Georgia" pitchFamily="18" charset="0"/>
              </a:rPr>
              <a:t>його професійну діяльність. </a:t>
            </a:r>
          </a:p>
          <a:p>
            <a:pPr algn="just"/>
            <a:r>
              <a:rPr lang="uk-UA" sz="1400" dirty="0" smtClean="0">
                <a:latin typeface="Georgia" pitchFamily="18" charset="0"/>
              </a:rPr>
              <a:t>Зміст характеристики враховують, зокрема: приймаючи рішення про</a:t>
            </a:r>
            <a:endParaRPr lang="uk-UA" sz="1400" dirty="0" smtClean="0">
              <a:latin typeface="Georgia" pitchFamily="18" charset="0"/>
            </a:endParaRPr>
          </a:p>
          <a:p>
            <a:pPr algn="just"/>
            <a:r>
              <a:rPr lang="uk-UA" sz="1400" dirty="0" smtClean="0">
                <a:latin typeface="Georgia" pitchFamily="18" charset="0"/>
              </a:rPr>
              <a:t>в</a:t>
            </a:r>
            <a:r>
              <a:rPr lang="uk-UA" sz="1400" dirty="0" smtClean="0">
                <a:latin typeface="Georgia" pitchFamily="18" charset="0"/>
              </a:rPr>
              <a:t>ідповідність педагогічного </a:t>
            </a:r>
          </a:p>
          <a:p>
            <a:pPr algn="just"/>
            <a:r>
              <a:rPr lang="uk-UA" sz="1400" dirty="0" smtClean="0">
                <a:latin typeface="Georgia" pitchFamily="18" charset="0"/>
              </a:rPr>
              <a:t>працівника </a:t>
            </a:r>
            <a:r>
              <a:rPr lang="uk-UA" sz="1400" dirty="0" smtClean="0">
                <a:latin typeface="Georgia" pitchFamily="18" charset="0"/>
              </a:rPr>
              <a:t>кваліфікаційній </a:t>
            </a:r>
            <a:endParaRPr lang="uk-UA" sz="1400" dirty="0" smtClean="0">
              <a:latin typeface="Georgia" pitchFamily="18" charset="0"/>
            </a:endParaRPr>
          </a:p>
          <a:p>
            <a:pPr algn="just"/>
            <a:r>
              <a:rPr lang="uk-UA" sz="1400" dirty="0" smtClean="0">
                <a:latin typeface="Georgia" pitchFamily="18" charset="0"/>
              </a:rPr>
              <a:t>категорії</a:t>
            </a:r>
            <a:r>
              <a:rPr lang="uk-UA" sz="1400" dirty="0" smtClean="0">
                <a:latin typeface="Georgia" pitchFamily="18" charset="0"/>
              </a:rPr>
              <a:t>, педагогічному </a:t>
            </a:r>
            <a:endParaRPr lang="uk-UA" sz="1400" dirty="0" smtClean="0">
              <a:latin typeface="Georgia" pitchFamily="18" charset="0"/>
            </a:endParaRPr>
          </a:p>
          <a:p>
            <a:pPr algn="just"/>
            <a:r>
              <a:rPr lang="uk-UA" sz="1400" dirty="0" smtClean="0">
                <a:latin typeface="Georgia" pitchFamily="18" charset="0"/>
              </a:rPr>
              <a:t>званню </a:t>
            </a:r>
            <a:r>
              <a:rPr lang="uk-UA" sz="1400" dirty="0" smtClean="0">
                <a:latin typeface="Georgia" pitchFamily="18" charset="0"/>
              </a:rPr>
              <a:t>(чи про їх </a:t>
            </a:r>
            <a:endParaRPr lang="uk-UA" sz="1400" dirty="0" smtClean="0">
              <a:latin typeface="Georgia" pitchFamily="18" charset="0"/>
            </a:endParaRPr>
          </a:p>
          <a:p>
            <a:pPr algn="just"/>
            <a:r>
              <a:rPr lang="uk-UA" sz="1400" dirty="0" smtClean="0">
                <a:latin typeface="Georgia" pitchFamily="18" charset="0"/>
              </a:rPr>
              <a:t>присвоєння)</a:t>
            </a:r>
            <a:r>
              <a:rPr lang="uk-UA" sz="1400" dirty="0" smtClean="0">
                <a:latin typeface="Georgia" pitchFamily="18" charset="0"/>
              </a:rPr>
              <a:t> оформлюючи </a:t>
            </a:r>
            <a:r>
              <a:rPr lang="uk-UA" sz="1400" dirty="0" smtClean="0">
                <a:latin typeface="Georgia" pitchFamily="18" charset="0"/>
              </a:rPr>
              <a:t> атестаційний </a:t>
            </a:r>
            <a:r>
              <a:rPr lang="uk-UA" sz="1400" dirty="0" smtClean="0">
                <a:latin typeface="Georgia" pitchFamily="18" charset="0"/>
              </a:rPr>
              <a:t>лист.</a:t>
            </a:r>
          </a:p>
          <a:p>
            <a:r>
              <a:rPr lang="uk-UA" dirty="0" smtClean="0">
                <a:latin typeface="Georgia" pitchFamily="18" charset="0"/>
              </a:rPr>
              <a:t> 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2564904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dirty="0" smtClean="0">
                <a:solidFill>
                  <a:srgbClr val="FF0000"/>
                </a:solidFill>
                <a:latin typeface="Georgia" pitchFamily="18" charset="0"/>
              </a:rPr>
              <a:t>ВІДПОВІДЬ</a:t>
            </a:r>
            <a:endParaRPr lang="uk-UA" sz="80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6" grpId="0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43608" y="2431922"/>
            <a:ext cx="302433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Атестація вихователя, який прийшов на роботу в дошкільний заклад після закінчення вишу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148064" y="1421052"/>
            <a:ext cx="313184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Запитання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Педагогічний працівник після закінчення вищого навчального закладу рік працює вихователем дошкільного навчального закладу. 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Через який період йому можна присвоїти кваліфікаційну категорію «спеціаліст другої категорії» та коли він має пройти підвищення кваліфікації?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39552" y="801579"/>
            <a:ext cx="374441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гідно з пунктом 4.3 Типового положення про атестацію педагогічних працівників, затвердженого наказом Міністерства освіти і науки України від 06.10.2010 № 930 (далі — Типове положення), випускникам вищих навчальних закладів, які отримали повну вищу освіту, при прийомі на роботу встановлюється кваліфікаційна категорія «спеціаліст».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Згідно з пунктом 3.18 Типового положення особи, прийняті на посади педагогічних працівників після закінчення вищих навчальних закладів, атестуються не раніш як після двох років роботи на займаній посаді.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 огляду на те що під час прийняття на роботу працівникові встановлено кваліфікаційну категорію «спеціаліст», він має право на позачергову атестацію через два роки роботи на займаній посаді і на присвоєння кваліфікаційної категорії «спеціаліст другої категорії» за умови відповідності вимогам, визначеним пунктом 4.4 Типового положення.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788024" y="836712"/>
            <a:ext cx="36004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Слід також ураховувати, що обов’язкове проходження не рідше одного разу на п’ять років підвищення кваліфікації є умовою чергової атестації. Тож ця вимога не поширюється на педагогічних працівників, які працюють перші п’ять років після закінчення вищого навчального закладу.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Це передбачено пунктом 1.8 Типового положення.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Приміром, якщо вихователя прийняли на роботу у серпні 2014 року, то у 2016/2017 навчальному році йому за результатами позачергової атестації можуть присвоїти кваліфікаційну категорію «спеціаліст другої категорії». Проходження підвищення кваліфікації у цей період не є обов’язковим.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Чергова атестація цього вихователя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має відбутися у 2021/2022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навчальному році і до того часу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він має пройти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підвищення кваліфікації.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2564904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dirty="0" smtClean="0">
                <a:solidFill>
                  <a:srgbClr val="FF0000"/>
                </a:solidFill>
                <a:latin typeface="Georgia" pitchFamily="18" charset="0"/>
              </a:rPr>
              <a:t>ВІДПОВІДЬ</a:t>
            </a:r>
            <a:endParaRPr lang="uk-UA" sz="80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8" grpId="0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11560" y="2308811"/>
            <a:ext cx="352839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Дотримуємося прав педагогічного працівника під час атестації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076056" y="1628800"/>
            <a:ext cx="3347864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Запитання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Права педагогічного працівника під час атестаційного процесу визначені в різних пунктах Типового положення про атестацію педагогічних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працівни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ків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Чи можливо їх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зібрати і структурувати?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196752"/>
            <a:ext cx="367240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b="1" dirty="0" smtClean="0">
                <a:latin typeface="Georgia" pitchFamily="18" charset="0"/>
              </a:rPr>
              <a:t>Атестацію педагогічних </a:t>
            </a:r>
            <a:r>
              <a:rPr lang="uk-UA" sz="1400" b="1" dirty="0" err="1" smtClean="0">
                <a:latin typeface="Georgia" pitchFamily="18" charset="0"/>
              </a:rPr>
              <a:t>працівни</a:t>
            </a:r>
            <a:r>
              <a:rPr lang="uk-UA" sz="1400" b="1" dirty="0" smtClean="0">
                <a:latin typeface="Georgia" pitchFamily="18" charset="0"/>
              </a:rPr>
              <a:t> </a:t>
            </a:r>
            <a:r>
              <a:rPr lang="uk-UA" sz="1400" b="1" dirty="0" err="1" smtClean="0">
                <a:latin typeface="Georgia" pitchFamily="18" charset="0"/>
              </a:rPr>
              <a:t>ків</a:t>
            </a:r>
            <a:r>
              <a:rPr lang="uk-UA" sz="1400" b="1" dirty="0" smtClean="0">
                <a:latin typeface="Georgia" pitchFamily="18" charset="0"/>
              </a:rPr>
              <a:t> </a:t>
            </a:r>
            <a:r>
              <a:rPr lang="uk-UA" sz="1400" b="1" dirty="0" smtClean="0">
                <a:latin typeface="Georgia" pitchFamily="18" charset="0"/>
              </a:rPr>
              <a:t>проводять, керуючись такими основними принципами, як: </a:t>
            </a:r>
            <a:endParaRPr lang="uk-UA" sz="1400" dirty="0" smtClean="0">
              <a:latin typeface="Georgia" pitchFamily="18" charset="0"/>
            </a:endParaRPr>
          </a:p>
          <a:p>
            <a:pPr lvl="0" algn="just"/>
            <a:r>
              <a:rPr lang="uk-UA" sz="1400" dirty="0" smtClean="0">
                <a:latin typeface="Georgia" pitchFamily="18" charset="0"/>
              </a:rPr>
              <a:t>- відкритість </a:t>
            </a:r>
            <a:r>
              <a:rPr lang="uk-UA" sz="1400" dirty="0" smtClean="0">
                <a:latin typeface="Georgia" pitchFamily="18" charset="0"/>
              </a:rPr>
              <a:t>і колегіальність </a:t>
            </a:r>
          </a:p>
          <a:p>
            <a:pPr lvl="0" algn="just"/>
            <a:r>
              <a:rPr lang="uk-UA" sz="1400" dirty="0" smtClean="0">
                <a:latin typeface="Georgia" pitchFamily="18" charset="0"/>
              </a:rPr>
              <a:t>- гуманне </a:t>
            </a:r>
            <a:r>
              <a:rPr lang="uk-UA" sz="1400" dirty="0" smtClean="0">
                <a:latin typeface="Georgia" pitchFamily="18" charset="0"/>
              </a:rPr>
              <a:t>та доброзичливе ставлення до педагогічного працівника</a:t>
            </a:r>
          </a:p>
          <a:p>
            <a:pPr lvl="0" algn="just"/>
            <a:r>
              <a:rPr lang="uk-UA" sz="1400" dirty="0" smtClean="0">
                <a:latin typeface="Georgia" pitchFamily="18" charset="0"/>
              </a:rPr>
              <a:t>- повнота</a:t>
            </a:r>
            <a:r>
              <a:rPr lang="uk-UA" sz="1400" dirty="0" smtClean="0">
                <a:latin typeface="Georgia" pitchFamily="18" charset="0"/>
              </a:rPr>
              <a:t>, об’єктивність і системність оцінювання педагогічної діяльності.</a:t>
            </a:r>
          </a:p>
          <a:p>
            <a:pPr algn="just"/>
            <a:r>
              <a:rPr lang="uk-UA" sz="1400" b="1" dirty="0" smtClean="0">
                <a:latin typeface="Georgia" pitchFamily="18" charset="0"/>
              </a:rPr>
              <a:t>Обов’язки: </a:t>
            </a:r>
            <a:endParaRPr lang="uk-UA" sz="1400" dirty="0" smtClean="0">
              <a:latin typeface="Georgia" pitchFamily="18" charset="0"/>
            </a:endParaRPr>
          </a:p>
          <a:p>
            <a:pPr algn="just"/>
            <a:r>
              <a:rPr lang="uk-UA" sz="1400" dirty="0" smtClean="0">
                <a:latin typeface="Georgia" pitchFamily="18" charset="0"/>
              </a:rPr>
              <a:t>Раз на</a:t>
            </a:r>
            <a:r>
              <a:rPr lang="uk-UA" sz="1400" b="1" dirty="0" smtClean="0">
                <a:latin typeface="Georgia" pitchFamily="18" charset="0"/>
              </a:rPr>
              <a:t> п’ять</a:t>
            </a:r>
            <a:r>
              <a:rPr lang="uk-UA" sz="1400" dirty="0" smtClean="0">
                <a:latin typeface="Georgia" pitchFamily="18" charset="0"/>
              </a:rPr>
              <a:t> років педагогічний працівник зобов’язаний проходити: </a:t>
            </a:r>
          </a:p>
          <a:p>
            <a:pPr lvl="0" algn="just"/>
            <a:r>
              <a:rPr lang="uk-UA" sz="1400" dirty="0" smtClean="0">
                <a:latin typeface="Georgia" pitchFamily="18" charset="0"/>
              </a:rPr>
              <a:t>- підвищення </a:t>
            </a:r>
            <a:r>
              <a:rPr lang="uk-UA" sz="1400" dirty="0" smtClean="0">
                <a:latin typeface="Georgia" pitchFamily="18" charset="0"/>
              </a:rPr>
              <a:t>кваліфікації </a:t>
            </a:r>
          </a:p>
          <a:p>
            <a:pPr lvl="0" algn="just"/>
            <a:r>
              <a:rPr lang="uk-UA" sz="1400" dirty="0" smtClean="0">
                <a:latin typeface="Georgia" pitchFamily="18" charset="0"/>
              </a:rPr>
              <a:t>- чергову атестацію.</a:t>
            </a:r>
            <a:endParaRPr lang="uk-UA" sz="1400" dirty="0" smtClean="0">
              <a:latin typeface="Georgia" pitchFamily="18" charset="0"/>
            </a:endParaRPr>
          </a:p>
          <a:p>
            <a:pPr algn="just"/>
            <a:r>
              <a:rPr lang="uk-UA" sz="1400" dirty="0" smtClean="0">
                <a:latin typeface="Georgia" pitchFamily="18" charset="0"/>
              </a:rPr>
              <a:t> </a:t>
            </a:r>
          </a:p>
          <a:p>
            <a:pPr algn="just"/>
            <a:r>
              <a:rPr lang="uk-UA" sz="1400" b="1" i="1" dirty="0" smtClean="0">
                <a:latin typeface="Georgia" pitchFamily="18" charset="0"/>
              </a:rPr>
              <a:t>Педагогічні працівники, які працюють перші п’ять років після закінчення вищого навчального закладу, не підпадають під вимогу щодо підвищення кваліфікації.</a:t>
            </a:r>
            <a:endParaRPr lang="uk-UA" sz="1400" b="1" dirty="0">
              <a:latin typeface="Georgia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004048" y="1412195"/>
            <a:ext cx="338437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Розглянемо, які права надано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педаго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гічному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працівникові щодо тих чи тих складових атестаційного процесу.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Підвищення кваліфікації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Вільно обирає: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форми навчання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навчальні програми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навчальні заклади.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Атестується без попереднього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проход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ження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підвищення кваліфікації, якщо 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міжатестаційний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період: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йому присуджено науковий ступінь або присвоєне вчене звання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підвищив свій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освітньо-кваліфі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каційний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рівень.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2564904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dirty="0" smtClean="0">
                <a:solidFill>
                  <a:srgbClr val="FF0000"/>
                </a:solidFill>
                <a:latin typeface="Georgia" pitchFamily="18" charset="0"/>
              </a:rPr>
              <a:t>ВІДПОВІДЬ</a:t>
            </a:r>
            <a:endParaRPr lang="uk-UA" sz="80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39552" y="1042865"/>
            <a:ext cx="367240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Чергова атестація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Атестується не раніше ніж через два роки роботи — якщо на педагогічну посаду прийнятий після закінчення вишу.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Переносить на один рік термін чергової атестації у зв’язку з поважними причинами, зокрема: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тривала тимчасова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непрацездат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ність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перехід на роботу до іншого навчального закладу у рік проведення чергової атестації.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Відстрочує до закінчення навчання, якщо поєднує роботу зі здобуттям вищої педагогічної освіти.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1124744"/>
            <a:ext cx="3600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b="1" dirty="0" smtClean="0">
                <a:latin typeface="Georgia" pitchFamily="18" charset="0"/>
              </a:rPr>
              <a:t>Позачергова атестація</a:t>
            </a:r>
            <a:r>
              <a:rPr lang="uk-UA" sz="1400" dirty="0" smtClean="0">
                <a:latin typeface="Georgia" pitchFamily="18" charset="0"/>
              </a:rPr>
              <a:t> </a:t>
            </a:r>
          </a:p>
          <a:p>
            <a:pPr algn="just"/>
            <a:r>
              <a:rPr lang="uk-UA" sz="1400" dirty="0" smtClean="0">
                <a:latin typeface="Georgia" pitchFamily="18" charset="0"/>
              </a:rPr>
              <a:t>Підвищує кваліфікаційну категорію (тарифний розряд) через два роки після присвоєння попередньої. </a:t>
            </a:r>
          </a:p>
          <a:p>
            <a:pPr algn="just"/>
            <a:r>
              <a:rPr lang="uk-UA" sz="1400" dirty="0" smtClean="0">
                <a:latin typeface="Georgia" pitchFamily="18" charset="0"/>
              </a:rPr>
              <a:t> </a:t>
            </a:r>
          </a:p>
          <a:p>
            <a:pPr algn="just"/>
            <a:r>
              <a:rPr lang="uk-UA" sz="1400" b="1" dirty="0" smtClean="0">
                <a:solidFill>
                  <a:srgbClr val="FF0000"/>
                </a:solidFill>
                <a:latin typeface="Georgia" pitchFamily="18" charset="0"/>
              </a:rPr>
              <a:t>Зверніть увагу!</a:t>
            </a:r>
            <a:r>
              <a:rPr lang="uk-UA" sz="140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</a:p>
          <a:p>
            <a:pPr algn="just"/>
            <a:r>
              <a:rPr lang="uk-UA" sz="1400" dirty="0" smtClean="0">
                <a:latin typeface="Georgia" pitchFamily="18" charset="0"/>
              </a:rPr>
              <a:t>Задля набуття більшості перелічених прав педагогічний працівник має подавати відповідні заяви до </a:t>
            </a:r>
            <a:r>
              <a:rPr lang="uk-UA" sz="1400" dirty="0" err="1" smtClean="0">
                <a:latin typeface="Georgia" pitchFamily="18" charset="0"/>
              </a:rPr>
              <a:t>атеста</a:t>
            </a:r>
            <a:r>
              <a:rPr lang="uk-UA" sz="1400" dirty="0" smtClean="0">
                <a:latin typeface="Georgia" pitchFamily="18" charset="0"/>
              </a:rPr>
              <a:t> </a:t>
            </a:r>
            <a:r>
              <a:rPr lang="uk-UA" sz="1400" dirty="0" err="1" smtClean="0">
                <a:latin typeface="Georgia" pitchFamily="18" charset="0"/>
              </a:rPr>
              <a:t>ційної</a:t>
            </a:r>
            <a:r>
              <a:rPr lang="uk-UA" sz="1400" dirty="0" smtClean="0">
                <a:latin typeface="Georgia" pitchFamily="18" charset="0"/>
              </a:rPr>
              <a:t> </a:t>
            </a:r>
            <a:r>
              <a:rPr lang="uk-UA" sz="1400" dirty="0" smtClean="0">
                <a:latin typeface="Georgia" pitchFamily="18" charset="0"/>
              </a:rPr>
              <a:t>комісії </a:t>
            </a:r>
            <a:r>
              <a:rPr lang="uk-UA" sz="1400" b="1" dirty="0" smtClean="0">
                <a:solidFill>
                  <a:srgbClr val="FF0000"/>
                </a:solidFill>
                <a:latin typeface="Georgia" pitchFamily="18" charset="0"/>
              </a:rPr>
              <a:t>до 10 жовтня.</a:t>
            </a:r>
            <a:endParaRPr lang="uk-UA" sz="1400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just"/>
            <a:r>
              <a:rPr lang="uk-UA" sz="1400" dirty="0" smtClean="0">
                <a:latin typeface="Georgia" pitchFamily="18" charset="0"/>
              </a:rPr>
              <a:t> </a:t>
            </a:r>
          </a:p>
          <a:p>
            <a:pPr algn="just"/>
            <a:r>
              <a:rPr lang="uk-UA" sz="1400" b="1" i="1" dirty="0" smtClean="0">
                <a:latin typeface="Georgia" pitchFamily="18" charset="0"/>
              </a:rPr>
              <a:t>У зв’язку з атестаційним періодом педагогічний працівник ознайомлюється під підпис із такими документами, як: </a:t>
            </a:r>
            <a:endParaRPr lang="uk-UA" sz="1400" b="1" dirty="0" smtClean="0">
              <a:latin typeface="Georgia" pitchFamily="18" charset="0"/>
            </a:endParaRPr>
          </a:p>
          <a:p>
            <a:pPr lvl="0" algn="just"/>
            <a:r>
              <a:rPr lang="uk-UA" sz="1400" b="1" i="1" dirty="0" smtClean="0">
                <a:latin typeface="Georgia" pitchFamily="18" charset="0"/>
              </a:rPr>
              <a:t>- графік </a:t>
            </a:r>
            <a:r>
              <a:rPr lang="uk-UA" sz="1400" b="1" i="1" dirty="0" smtClean="0">
                <a:latin typeface="Georgia" pitchFamily="18" charset="0"/>
              </a:rPr>
              <a:t>проведення атестації — після його затвердження</a:t>
            </a:r>
            <a:endParaRPr lang="uk-UA" sz="1400" b="1" dirty="0" smtClean="0">
              <a:latin typeface="Georgia" pitchFamily="18" charset="0"/>
            </a:endParaRPr>
          </a:p>
          <a:p>
            <a:pPr lvl="0" algn="just">
              <a:buFontTx/>
              <a:buChar char="-"/>
            </a:pPr>
            <a:r>
              <a:rPr lang="uk-UA" sz="1400" b="1" i="1" dirty="0" smtClean="0">
                <a:latin typeface="Georgia" pitchFamily="18" charset="0"/>
              </a:rPr>
              <a:t>характеристика професій</a:t>
            </a:r>
          </a:p>
          <a:p>
            <a:pPr lvl="0" algn="just"/>
            <a:r>
              <a:rPr lang="uk-UA" sz="1400" b="1" i="1" dirty="0" err="1" smtClean="0">
                <a:latin typeface="Georgia" pitchFamily="18" charset="0"/>
              </a:rPr>
              <a:t>ної</a:t>
            </a:r>
            <a:r>
              <a:rPr lang="uk-UA" sz="1400" b="1" i="1" dirty="0" smtClean="0">
                <a:latin typeface="Georgia" pitchFamily="18" charset="0"/>
              </a:rPr>
              <a:t> </a:t>
            </a:r>
            <a:r>
              <a:rPr lang="uk-UA" sz="1400" b="1" i="1" dirty="0" smtClean="0">
                <a:latin typeface="Georgia" pitchFamily="18" charset="0"/>
              </a:rPr>
              <a:t>діяльності — не </a:t>
            </a:r>
            <a:r>
              <a:rPr lang="uk-UA" sz="1400" b="1" i="1" dirty="0" smtClean="0">
                <a:latin typeface="Georgia" pitchFamily="18" charset="0"/>
              </a:rPr>
              <a:t>пізніше</a:t>
            </a:r>
          </a:p>
          <a:p>
            <a:pPr lvl="0" algn="just"/>
            <a:r>
              <a:rPr lang="uk-UA" sz="1400" b="1" i="1" dirty="0" smtClean="0">
                <a:latin typeface="Georgia" pitchFamily="18" charset="0"/>
              </a:rPr>
              <a:t> </a:t>
            </a:r>
            <a:r>
              <a:rPr lang="uk-UA" sz="1400" b="1" i="1" dirty="0" smtClean="0">
                <a:latin typeface="Georgia" pitchFamily="18" charset="0"/>
              </a:rPr>
              <a:t>ніж за 10 днів до </a:t>
            </a:r>
            <a:endParaRPr lang="uk-UA" sz="1400" b="1" i="1" dirty="0" smtClean="0">
              <a:latin typeface="Georgia" pitchFamily="18" charset="0"/>
            </a:endParaRPr>
          </a:p>
          <a:p>
            <a:pPr lvl="0" algn="just"/>
            <a:r>
              <a:rPr lang="uk-UA" sz="1400" b="1" i="1" dirty="0" smtClean="0">
                <a:latin typeface="Georgia" pitchFamily="18" charset="0"/>
              </a:rPr>
              <a:t>проведення </a:t>
            </a:r>
            <a:r>
              <a:rPr lang="uk-UA" sz="1400" b="1" i="1" dirty="0" smtClean="0">
                <a:latin typeface="Georgia" pitchFamily="18" charset="0"/>
              </a:rPr>
              <a:t>атестації </a:t>
            </a:r>
            <a:endParaRPr lang="uk-UA" sz="1400" b="1" dirty="0" smtClean="0">
              <a:latin typeface="Georgia" pitchFamily="18" charset="0"/>
            </a:endParaRPr>
          </a:p>
          <a:p>
            <a:pPr lvl="0" algn="just">
              <a:buFontTx/>
              <a:buChar char="-"/>
            </a:pPr>
            <a:r>
              <a:rPr lang="uk-UA" sz="1400" b="1" i="1" dirty="0" smtClean="0">
                <a:latin typeface="Georgia" pitchFamily="18" charset="0"/>
              </a:rPr>
              <a:t>рішення</a:t>
            </a:r>
            <a:r>
              <a:rPr lang="uk-UA" sz="1400" b="1" i="1" dirty="0" smtClean="0">
                <a:latin typeface="Georgia" pitchFamily="18" charset="0"/>
              </a:rPr>
              <a:t> атестаційної </a:t>
            </a:r>
            <a:endParaRPr lang="uk-UA" sz="1400" b="1" i="1" dirty="0" smtClean="0">
              <a:latin typeface="Georgia" pitchFamily="18" charset="0"/>
            </a:endParaRPr>
          </a:p>
          <a:p>
            <a:pPr lvl="0" algn="just"/>
            <a:r>
              <a:rPr lang="uk-UA" sz="1400" b="1" i="1" dirty="0" smtClean="0">
                <a:latin typeface="Georgia" pitchFamily="18" charset="0"/>
              </a:rPr>
              <a:t>комісії </a:t>
            </a:r>
            <a:r>
              <a:rPr lang="uk-UA" sz="1400" b="1" i="1" dirty="0" smtClean="0">
                <a:latin typeface="Georgia" pitchFamily="18" charset="0"/>
              </a:rPr>
              <a:t>— одразу після її </a:t>
            </a:r>
            <a:endParaRPr lang="uk-UA" sz="1400" b="1" i="1" dirty="0" smtClean="0">
              <a:latin typeface="Georgia" pitchFamily="18" charset="0"/>
            </a:endParaRPr>
          </a:p>
          <a:p>
            <a:pPr lvl="0" algn="just"/>
            <a:r>
              <a:rPr lang="uk-UA" sz="1400" b="1" i="1" dirty="0" smtClean="0">
                <a:latin typeface="Georgia" pitchFamily="18" charset="0"/>
              </a:rPr>
              <a:t>засідання</a:t>
            </a:r>
            <a:endParaRPr lang="uk-UA" sz="14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theme/theme1.xml><?xml version="1.0" encoding="utf-8"?>
<a:theme xmlns:a="http://schemas.openxmlformats.org/drawingml/2006/main" name="0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05</Template>
  <TotalTime>75</TotalTime>
  <Words>567</Words>
  <Application>Microsoft Office PowerPoint</Application>
  <PresentationFormat>Экран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05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2017-02-16T17:21:59Z</dcterms:created>
  <dcterms:modified xsi:type="dcterms:W3CDTF">2017-02-16T18:37:33Z</dcterms:modified>
</cp:coreProperties>
</file>