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8" r:id="rId3"/>
    <p:sldId id="258" r:id="rId4"/>
    <p:sldId id="259" r:id="rId5"/>
    <p:sldId id="276" r:id="rId6"/>
    <p:sldId id="261" r:id="rId7"/>
    <p:sldId id="265" r:id="rId8"/>
    <p:sldId id="266" r:id="rId9"/>
    <p:sldId id="267" r:id="rId10"/>
    <p:sldId id="268" r:id="rId11"/>
    <p:sldId id="272" r:id="rId12"/>
    <p:sldId id="274" r:id="rId13"/>
    <p:sldId id="273" r:id="rId14"/>
    <p:sldId id="264" r:id="rId15"/>
    <p:sldId id="271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8148-B25E-4555-AEC3-08952FC80B08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2569-429A-46DF-9138-5F0A493E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0%9E%D0%B9,%20%D1%8F%D0%BA%D0%B0%20%D1%87%D1%83%D0%B4%D0%BE%D0%B2%D0%B0%20%E2%80%93%20%D1%83%D0%BA%D1%80%D0%B0%D1%97%D0%BD%D1%81%D1%8C%D0%BA%D0%B0%20%D0%BC%D0%BE%D0%B2%D0%B0!%0d%0a%D0%9D%D0%B5%20%D0%B7%D0%B0%D0%B3%D0%B8%D0%BD%D1%83%D0%BB%D0%B0%20%D0%B2%D0%BE%D0%BD%D0%B0%20%D1%83%20%D1%82%D0%B5%D1%87%D1%96%D1%97%20%D0%B2%D1%96%D0%BA%D1%96%D0%B2.%0d%0a%D0%9C%D0%BE%D0%B2%D0%B0%20%D1%81%D0%BE%D0%BB%D0%BE%D0%B2%E2%80%99%D1%97%D0%BD%D0%B0,%20%D0%BC%D0%BE%D0%B2%D0%B0%20%D0%BA%D0%BE%D0%BB%D0%B8%D1%81%D0%BA%D0%BE%D0%B2%D0%B0%0d%0a%D0%A0%D1%96%D0%B4%D0%BD%D0%BE%D0%B3%D0%BE%20%D0%BD%D0%B0%D1%80%D0%BE%D0%B4%D1%83%20%D1%96%20%D0%BC%D0%BE%D1%97%D1%85%20%D0%B1%D0%B0%D1%82%D1%8C%D0%BA%D1%96%D0%B2.%0d%0a%0d%0a&amp;clid=127504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oneriot.com/search?p=smarterfox&amp;ssrc=smarterfox_popup_bubble&amp;spid=8493c8f1-0b5b-4116-99fd-f0bcb0a3b602&amp;q=%D0%9E%D0%B9,%20%D1%8F%D0%BA%D0%B0%20%D1%87%D1%83%D0%B4%D0%BE%D0%B2%D0%B0%20%E2%80%93%20%D1%83%D0%BA%D1%80%D0%B0%D1%97%D0%BD%D1%81%D1%8C%D0%BA%D0%B0%20%D0%BC%D0%BE%D0%B2%D0%B0!%0d%0a%D0%9D%D0%B5%20%D0%B7%D0%B0%D0%B3%D0%B8%D0%BD%D1%83%D0%BB%D0%B0%20%D0%B2%D0%BE%D0%BD%D0%B0%20%D1%83%20%D1%82%D0%B5%D1%87%D1%96%D1%97%20%D0%B2%D1%96%D0%BA%D1%96%D0%B2.%0d%0a%D0%9C%D0%BE%D0%B2%D0%B0%20%D1%81%D0%BE%D0%BB%D0%BE%D0%B2%E2%80%99%D1%97%D0%BD%D0%B0,%20%D0%BC%D0%BE%D0%B2%D0%B0%20%D0%BA%D0%BE%D0%BB%D0%B8%D1%81%D0%BA%D0%BE%D0%B2%D0%B0%0d%0a%D0%A0%D1%96%D0%B4%D0%BD%D0%BE%D0%B3%D0%BE%20%D0%BD%D0%B0%D1%80%D0%BE%D0%B4%D1%83%20%D1%96%20%D0%BC%D0%BE%D1%97%D1%85%20%D0%B1%D0%B0%D1%82%D1%8C%D0%BA%D1%96%D0%B2.%0d%0a%0d%0a" TargetMode="External"/><Relationship Id="rId4" Type="http://schemas.openxmlformats.org/officeDocument/2006/relationships/hyperlink" Target="http://smarterfox.com/wikisearch/search?q=%D0%9E%D0%B9,%20%D1%8F%D0%BA%D0%B0%20%D1%87%D1%83%D0%B4%D0%BE%D0%B2%D0%B0%20%E2%80%93%20%D1%83%D0%BA%D1%80%D0%B0%D1%97%D0%BD%D1%81%D1%8C%D0%BA%D0%B0%20%D0%BC%D0%BE%D0%B2%D0%B0!%0d%0a%D0%9D%D0%B5%20%D0%B7%D0%B0%D0%B3%D0%B8%D0%BD%D1%83%D0%BB%D0%B0%20%D0%B2%D0%BE%D0%BD%D0%B0%20%D1%83%20%D1%82%D0%B5%D1%87%D1%96%D1%97%20%D0%B2%D1%96%D0%BA%D1%96%D0%B2.%0d%0a%D0%9C%D0%BE%D0%B2%D0%B0%20%D1%81%D0%BE%D0%BB%D0%BE%D0%B2%E2%80%99%D1%97%D0%BD%D0%B0,%20%D0%BC%D0%BE%D0%B2%D0%B0%20%D0%BA%D0%BE%D0%BB%D0%B8%D1%81%D0%BA%D0%BE%D0%B2%D0%B0%0d%0a%D0%A0%D1%96%D0%B4%D0%BD%D0%BE%D0%B3%D0%BE%20%D0%BD%D0%B0%D1%80%D0%BE%D0%B4%D1%83%20%D1%96%20%D0%BC%D0%BE%D1%97%D1%85%20%D0%B1%D0%B0%D1%82%D1%8C%D0%BA%D1%96%D0%B2.%0d%0a%0d%0a&amp;locale=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428604"/>
            <a:ext cx="5214942" cy="1143000"/>
          </a:xfrm>
        </p:spPr>
        <p:txBody>
          <a:bodyPr>
            <a:normAutofit fontScale="90000"/>
          </a:bodyPr>
          <a:lstStyle/>
          <a:p>
            <a:r>
              <a:rPr lang="uk-UA" sz="2400" dirty="0" err="1" smtClean="0"/>
              <a:t>Ватутінська</a:t>
            </a:r>
            <a:r>
              <a:rPr lang="uk-UA" sz="2400" dirty="0" smtClean="0"/>
              <a:t> загальноосвітня школа </a:t>
            </a:r>
            <a:br>
              <a:rPr lang="uk-UA" sz="2400" dirty="0" smtClean="0"/>
            </a:br>
            <a:r>
              <a:rPr lang="uk-UA" sz="2400" dirty="0" smtClean="0"/>
              <a:t>І-ІІІ ступенів №5</a:t>
            </a:r>
            <a:br>
              <a:rPr lang="uk-UA" sz="2400" dirty="0" smtClean="0"/>
            </a:br>
            <a:r>
              <a:rPr lang="uk-UA" sz="2400" dirty="0" err="1" smtClean="0"/>
              <a:t>Ватутінської</a:t>
            </a:r>
            <a:r>
              <a:rPr lang="uk-UA" sz="2400" dirty="0" smtClean="0"/>
              <a:t> міської ради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00364" y="2357430"/>
            <a:ext cx="5500726" cy="328614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sz="2200" dirty="0" smtClean="0"/>
          </a:p>
          <a:p>
            <a:pPr algn="ctr">
              <a:buNone/>
            </a:pPr>
            <a:endParaRPr lang="uk-UA" sz="2200" dirty="0" smtClean="0"/>
          </a:p>
          <a:p>
            <a:pPr algn="ctr">
              <a:buNone/>
            </a:pPr>
            <a:endParaRPr lang="uk-UA" sz="2200" dirty="0" smtClean="0"/>
          </a:p>
          <a:p>
            <a:pPr algn="ctr">
              <a:buNone/>
            </a:pPr>
            <a:endParaRPr lang="uk-UA" sz="2200" dirty="0" smtClean="0"/>
          </a:p>
          <a:p>
            <a:pPr algn="ctr">
              <a:buNone/>
            </a:pPr>
            <a:endParaRPr lang="uk-UA" sz="3800" dirty="0" smtClean="0"/>
          </a:p>
          <a:p>
            <a:pPr algn="ctr">
              <a:buNone/>
            </a:pPr>
            <a:endParaRPr lang="uk-UA" sz="3800" dirty="0" smtClean="0"/>
          </a:p>
          <a:p>
            <a:pPr algn="ctr">
              <a:buNone/>
            </a:pPr>
            <a:endParaRPr lang="uk-UA" sz="3800" dirty="0" smtClean="0"/>
          </a:p>
          <a:p>
            <a:pPr algn="ctr">
              <a:buNone/>
            </a:pPr>
            <a:endParaRPr lang="uk-UA" sz="3800" dirty="0" smtClean="0"/>
          </a:p>
          <a:p>
            <a:pPr algn="ctr">
              <a:buNone/>
            </a:pPr>
            <a:endParaRPr lang="uk-UA" sz="6000" dirty="0" smtClean="0"/>
          </a:p>
          <a:p>
            <a:pPr algn="ctr">
              <a:buNone/>
            </a:pPr>
            <a:endParaRPr lang="uk-UA" sz="6000" dirty="0" smtClean="0"/>
          </a:p>
          <a:p>
            <a:pPr algn="ctr">
              <a:buNone/>
            </a:pPr>
            <a:endParaRPr lang="uk-UA" sz="6000" dirty="0" smtClean="0"/>
          </a:p>
          <a:p>
            <a:pPr algn="ctr">
              <a:buNone/>
            </a:pPr>
            <a:endParaRPr lang="uk-UA" sz="6000" dirty="0" smtClean="0"/>
          </a:p>
          <a:p>
            <a:pPr algn="ctr">
              <a:buNone/>
            </a:pPr>
            <a:r>
              <a:rPr lang="uk-UA" sz="8000" dirty="0" smtClean="0"/>
              <a:t>Підготували:</a:t>
            </a:r>
          </a:p>
          <a:p>
            <a:pPr algn="ctr">
              <a:buNone/>
            </a:pPr>
            <a:r>
              <a:rPr lang="uk-UA" sz="8000" dirty="0" smtClean="0"/>
              <a:t>міністерство культури</a:t>
            </a:r>
          </a:p>
          <a:p>
            <a:pPr algn="ctr">
              <a:buNone/>
            </a:pPr>
            <a:r>
              <a:rPr lang="uk-UA" sz="8000" dirty="0" smtClean="0"/>
              <a:t>Керівник: </a:t>
            </a:r>
            <a:r>
              <a:rPr lang="uk-UA" sz="8000" dirty="0" err="1" smtClean="0"/>
              <a:t>Весеньова</a:t>
            </a:r>
            <a:r>
              <a:rPr lang="uk-UA" sz="8000" dirty="0" smtClean="0"/>
              <a:t> О.А.</a:t>
            </a:r>
          </a:p>
          <a:p>
            <a:pPr algn="ctr">
              <a:buNone/>
            </a:pPr>
            <a:r>
              <a:rPr lang="uk-UA" sz="8000" dirty="0" smtClean="0"/>
              <a:t>2018 рік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071678"/>
            <a:ext cx="50006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Ліги старшокласників</a:t>
            </a:r>
          </a:p>
          <a:p>
            <a:pPr algn="ctr">
              <a:buNone/>
            </a:pPr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“Народні</a:t>
            </a: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родинні традиції  мого </a:t>
            </a:r>
            <a:r>
              <a:rPr lang="uk-U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краю”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\Рабочий стол\фото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81736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5" y="4572008"/>
            <a:ext cx="4214842" cy="1071570"/>
          </a:xfrm>
        </p:spPr>
        <p:txBody>
          <a:bodyPr/>
          <a:lstStyle/>
          <a:p>
            <a:r>
              <a:rPr lang="uk-UA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Частування кашею та </a:t>
            </a:r>
            <a:r>
              <a:rPr lang="uk-UA" sz="2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смаколиками</a:t>
            </a:r>
            <a:endParaRPr lang="uk-UA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357686" y="5572140"/>
            <a:ext cx="4572000" cy="576064"/>
          </a:xfrm>
        </p:spPr>
        <p:txBody>
          <a:bodyPr>
            <a:noAutofit/>
          </a:bodyPr>
          <a:lstStyle/>
          <a:p>
            <a:r>
              <a:rPr lang="uk-UA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Спортивні змагання за участю батьків</a:t>
            </a:r>
            <a:endParaRPr lang="uk-UA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3" descr="C:\Users\Sekretar\Desktop\risunok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4214842" cy="4073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козацькі забави\фото козаки 2017\P71012-131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4143404" cy="3877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340473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6724650"/>
            <a:ext cx="9144000" cy="133350"/>
            <a:chOff x="0" y="4236"/>
            <a:chExt cx="5760" cy="84"/>
          </a:xfrm>
        </p:grpSpPr>
        <p:pic>
          <p:nvPicPr>
            <p:cNvPr id="17425" name="Picture 11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13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4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15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16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17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18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Picture 19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0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1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1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0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0" y="4236"/>
            <a:chExt cx="5760" cy="84"/>
          </a:xfrm>
        </p:grpSpPr>
        <p:pic>
          <p:nvPicPr>
            <p:cNvPr id="17415" name="Picture 11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3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14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5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6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7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8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9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20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1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21" descr="sm_bb-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0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4" name="Rectangle 29"/>
          <p:cNvSpPr>
            <a:spLocks noChangeArrowheads="1"/>
          </p:cNvSpPr>
          <p:nvPr/>
        </p:nvSpPr>
        <p:spPr bwMode="auto">
          <a:xfrm>
            <a:off x="4286248" y="2143116"/>
            <a:ext cx="4214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u="none" dirty="0">
                <a:solidFill>
                  <a:srgbClr val="161616"/>
                </a:solidFill>
              </a:rPr>
              <a:t>Ой, яка чудова – українська мова!</a:t>
            </a:r>
            <a:br>
              <a:rPr lang="uk-UA" sz="2400" u="none" dirty="0">
                <a:solidFill>
                  <a:srgbClr val="161616"/>
                </a:solidFill>
              </a:rPr>
            </a:br>
            <a:r>
              <a:rPr lang="uk-UA" sz="2400" u="none" dirty="0">
                <a:solidFill>
                  <a:srgbClr val="161616"/>
                </a:solidFill>
              </a:rPr>
              <a:t>Не загинула вона у течії віків.</a:t>
            </a:r>
            <a:br>
              <a:rPr lang="uk-UA" sz="2400" u="none" dirty="0">
                <a:solidFill>
                  <a:srgbClr val="161616"/>
                </a:solidFill>
              </a:rPr>
            </a:br>
            <a:r>
              <a:rPr lang="uk-UA" sz="2400" u="none" dirty="0">
                <a:solidFill>
                  <a:srgbClr val="161616"/>
                </a:solidFill>
              </a:rPr>
              <a:t>Мова солов’їна, мова колискова</a:t>
            </a:r>
            <a:br>
              <a:rPr lang="uk-UA" sz="2400" u="none" dirty="0">
                <a:solidFill>
                  <a:srgbClr val="161616"/>
                </a:solidFill>
              </a:rPr>
            </a:br>
            <a:r>
              <a:rPr lang="uk-UA" sz="2400" u="none" dirty="0">
                <a:solidFill>
                  <a:srgbClr val="161616"/>
                </a:solidFill>
              </a:rPr>
              <a:t>Рідного народу і моїх батьків.</a:t>
            </a:r>
            <a:endParaRPr lang="uk-UA" sz="2400" u="none" dirty="0">
              <a:solidFill>
                <a:srgbClr val="161616"/>
              </a:solidFill>
              <a:hlinkClick r:id="rId3" tooltip="Search Yandex"/>
            </a:endParaRPr>
          </a:p>
          <a:p>
            <a:pPr eaLnBrk="0" hangingPunct="0">
              <a:spcBef>
                <a:spcPct val="50000"/>
              </a:spcBef>
            </a:pPr>
            <a:r>
              <a:rPr lang="uk-UA" sz="2400" dirty="0">
                <a:hlinkClick r:id="rId3" tooltip="Search Yandex"/>
              </a:rPr>
              <a:t>  </a:t>
            </a:r>
            <a:r>
              <a:rPr lang="uk-UA" sz="2400" dirty="0">
                <a:hlinkClick r:id="rId4" tooltip="Search Wikipedia"/>
              </a:rPr>
              <a:t>  </a:t>
            </a:r>
            <a:r>
              <a:rPr lang="uk-UA" sz="2400" dirty="0">
                <a:hlinkClick r:id="rId5" tooltip="Search OneRiot"/>
              </a:rPr>
              <a:t>    </a:t>
            </a:r>
            <a:endParaRPr lang="uk-UA" sz="2400" dirty="0"/>
          </a:p>
        </p:txBody>
      </p:sp>
      <p:pic>
        <p:nvPicPr>
          <p:cNvPr id="26" name="Рисунок 25" descr="D:\ШКОЛА №5\ЗВР\День Учителя2018\IMG_20181005_133958.jpg"/>
          <p:cNvPicPr/>
          <p:nvPr/>
        </p:nvPicPr>
        <p:blipFill>
          <a:blip r:embed="rId6" cstate="print"/>
          <a:srcRect t="20200" b="27000"/>
          <a:stretch>
            <a:fillRect/>
          </a:stretch>
        </p:blipFill>
        <p:spPr bwMode="auto">
          <a:xfrm>
            <a:off x="285720" y="2786058"/>
            <a:ext cx="3714776" cy="280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000100" y="642918"/>
            <a:ext cx="7500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Моя люба </a:t>
            </a: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мово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, </a:t>
            </a: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мово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українська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.</a:t>
            </a:r>
          </a:p>
          <a:p>
            <a:pPr algn="ctr">
              <a:defRPr/>
            </a:pP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Скільки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в </a:t>
            </a: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тобі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рідного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!</a:t>
            </a:r>
          </a:p>
          <a:p>
            <a:pPr algn="ctr">
              <a:defRPr/>
            </a:pP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Скільки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в </a:t>
            </a: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тобі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близького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!"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Рабочий стол\фото 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572008"/>
            <a:ext cx="316708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TU01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562344" cy="33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500042"/>
            <a:ext cx="69294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Українська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2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пісня</a:t>
            </a:r>
            <a:r>
              <a:rPr lang="ru-RU" sz="32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- </a:t>
            </a: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це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бездонна душа</a:t>
            </a:r>
          </a:p>
          <a:p>
            <a:pPr algn="ctr">
              <a:defRPr/>
            </a:pPr>
            <a:r>
              <a:rPr lang="ru-RU" sz="32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українського</a:t>
            </a:r>
            <a:r>
              <a:rPr lang="ru-RU" sz="32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народу"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D:\ШКОЛА №5\ЗВР\Україна - це ми! 2015\P210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ШКОЛА №5\ЗВР\день учителя\GEDC0798.JPG"/>
          <p:cNvPicPr/>
          <p:nvPr/>
        </p:nvPicPr>
        <p:blipFill>
          <a:blip r:embed="rId4" cstate="print"/>
          <a:srcRect t="22311" r="-100"/>
          <a:stretch>
            <a:fillRect/>
          </a:stretch>
        </p:blipFill>
        <p:spPr bwMode="auto">
          <a:xfrm>
            <a:off x="4286248" y="4286256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ukr_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66"/>
            <a:ext cx="3429024" cy="627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14282" y="1071547"/>
            <a:ext cx="507209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sz="2000" u="none" dirty="0">
                <a:solidFill>
                  <a:srgbClr val="00467A"/>
                </a:solidFill>
              </a:rPr>
              <a:t>    </a:t>
            </a:r>
            <a:endParaRPr lang="uk-UA" sz="2000" dirty="0" smtClean="0">
              <a:solidFill>
                <a:srgbClr val="00467A"/>
              </a:solidFill>
            </a:endParaRPr>
          </a:p>
          <a:p>
            <a:r>
              <a:rPr lang="uk-UA" u="none" dirty="0" smtClean="0">
                <a:solidFill>
                  <a:srgbClr val="00467A"/>
                </a:solidFill>
              </a:rPr>
              <a:t>Український </a:t>
            </a:r>
            <a:r>
              <a:rPr lang="uk-UA" u="none" dirty="0">
                <a:solidFill>
                  <a:srgbClr val="00467A"/>
                </a:solidFill>
              </a:rPr>
              <a:t>національний костюм - це не просто одяг. Це символ нації, це мистецтво і народне надбання. Це пам'ять наших предків, що відроджується на п'яльцях рукодільниць. Це - гордість українського народу. Це майстерність, що пережила роки. Національний одяг представляє соборну Україну; вона є таким же символом нації, як мова, віра, звичаї. Основа українського національного одягу - стиль бароко, який проявляється в перебільшеннях основних форм. Згадаймо хоча б вишиті рукави жіночої сорочки, орнамент вишивок, мережива, спеціальні декоративні тканини, </a:t>
            </a:r>
            <a:r>
              <a:rPr lang="uk-UA" u="none" dirty="0" smtClean="0">
                <a:solidFill>
                  <a:srgbClr val="00467A"/>
                </a:solidFill>
              </a:rPr>
              <a:t>плахти. </a:t>
            </a:r>
            <a:r>
              <a:rPr lang="uk-UA" u="none" dirty="0">
                <a:solidFill>
                  <a:srgbClr val="00467A"/>
                </a:solidFill>
              </a:rPr>
              <a:t>Вінок - один з основних атрибутів жіночого українського національного костюма, поряд з плахтою і червоними чобітками. Вінок - це символ непорочності, юності й </a:t>
            </a:r>
            <a:r>
              <a:rPr lang="uk-UA" u="none" dirty="0" smtClean="0">
                <a:solidFill>
                  <a:srgbClr val="00467A"/>
                </a:solidFill>
              </a:rPr>
              <a:t>чистоти</a:t>
            </a:r>
            <a:r>
              <a:rPr lang="uk-UA" dirty="0" smtClean="0">
                <a:solidFill>
                  <a:srgbClr val="00467A"/>
                </a:solidFill>
              </a:rPr>
              <a:t>.</a:t>
            </a:r>
            <a:endParaRPr lang="uk-UA" u="none" dirty="0">
              <a:solidFill>
                <a:srgbClr val="00467A"/>
              </a:solidFill>
            </a:endParaRPr>
          </a:p>
          <a:p>
            <a:endParaRPr lang="ru-RU" u="none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9144000" cy="133350"/>
            <a:chOff x="0" y="4236"/>
            <a:chExt cx="5760" cy="84"/>
          </a:xfrm>
        </p:grpSpPr>
        <p:pic>
          <p:nvPicPr>
            <p:cNvPr id="18448" name="Picture 11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3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4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5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16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17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8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19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20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21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0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6724650"/>
            <a:ext cx="9144000" cy="133350"/>
            <a:chOff x="0" y="4236"/>
            <a:chExt cx="5760" cy="84"/>
          </a:xfrm>
        </p:grpSpPr>
        <p:pic>
          <p:nvPicPr>
            <p:cNvPr id="18438" name="Picture 11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13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14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5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16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7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18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9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20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2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21" descr="sm_bb-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0" y="4236"/>
              <a:ext cx="66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1" y="428604"/>
            <a:ext cx="59293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аціональний одяг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1"/>
          <p:cNvSpPr>
            <a:spLocks noGrp="1"/>
          </p:cNvSpPr>
          <p:nvPr>
            <p:ph type="body" idx="1"/>
          </p:nvPr>
        </p:nvSpPr>
        <p:spPr>
          <a:xfrm>
            <a:off x="571472" y="5500702"/>
            <a:ext cx="4248150" cy="504825"/>
          </a:xfrm>
        </p:spPr>
        <p:txBody>
          <a:bodyPr/>
          <a:lstStyle/>
          <a:p>
            <a:pPr eaLnBrk="1" hangingPunct="1"/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Сценка «Козаки в дорозі»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quarter" idx="3"/>
          </p:nvPr>
        </p:nvSpPr>
        <p:spPr>
          <a:xfrm>
            <a:off x="4500562" y="1285860"/>
            <a:ext cx="4173537" cy="720725"/>
          </a:xfrm>
        </p:spPr>
        <p:txBody>
          <a:bodyPr>
            <a:noAutofit/>
          </a:bodyPr>
          <a:lstStyle/>
          <a:p>
            <a:pPr algn="just" eaLnBrk="1" hangingPunct="1"/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Сценка «Козаки пишуть листа турецькому султану»</a:t>
            </a:r>
          </a:p>
        </p:txBody>
      </p:sp>
      <p:pic>
        <p:nvPicPr>
          <p:cNvPr id="16391" name="Picture 2" descr="C:\Users\Sekretar\Desktop\risuno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00496" cy="379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3" descr="C:\Users\Sekretar\Desktop\risunok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000528" cy="379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Перша козацька рада «Легенди про козаків»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img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D:\ШКОЛА №5\ЗВР\Вечорниці 2017\GEDC15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76"/>
            <a:ext cx="4143404" cy="28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ШКОЛА №5\ЗВР\Вечорниці 2017\GEDC15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285860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ШКОЛА №5\ЗВР\Вечорниці 2017\GEDC15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000504"/>
            <a:ext cx="3857652" cy="254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29058" y="285729"/>
            <a:ext cx="50006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Українські вечорниці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1"/>
          <p:cNvSpPr>
            <a:spLocks noGrp="1"/>
          </p:cNvSpPr>
          <p:nvPr>
            <p:ph type="body" idx="1"/>
          </p:nvPr>
        </p:nvSpPr>
        <p:spPr>
          <a:xfrm>
            <a:off x="571472" y="5500702"/>
            <a:ext cx="4248150" cy="504825"/>
          </a:xfrm>
        </p:spPr>
        <p:txBody>
          <a:bodyPr/>
          <a:lstStyle/>
          <a:p>
            <a:pPr eaLnBrk="1" hangingPunct="1"/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Сценка «Козаки в дорозі»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quarter" idx="3"/>
          </p:nvPr>
        </p:nvSpPr>
        <p:spPr>
          <a:xfrm>
            <a:off x="4500562" y="1285860"/>
            <a:ext cx="4173537" cy="720725"/>
          </a:xfrm>
        </p:spPr>
        <p:txBody>
          <a:bodyPr>
            <a:noAutofit/>
          </a:bodyPr>
          <a:lstStyle/>
          <a:p>
            <a:pPr algn="just" eaLnBrk="1" hangingPunct="1"/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Сценка «Козаки пишуть листа турецькому султану»</a:t>
            </a:r>
          </a:p>
        </p:txBody>
      </p:sp>
      <p:pic>
        <p:nvPicPr>
          <p:cNvPr id="16391" name="Picture 2" descr="C:\Users\Sekretar\Desktop\risuno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00496" cy="379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3" descr="C:\Users\Sekretar\Desktop\risunok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000528" cy="379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Перша козацька рада «Легенди про козаків»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img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00496" y="357166"/>
            <a:ext cx="44291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Новий рік та Різдво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ШКОЛА №5\ЗВР\Новий рік 2015\Новий рік,зима 4 кл\DSC01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27" y="1214422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:\ШКОЛА №5\ЗВР\Новий рік 2015\Новий рік,зима 4 кл\л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929066"/>
            <a:ext cx="36433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7" descr="medium-nativity-posted-by-iluvcocaco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143248"/>
            <a:ext cx="2500330" cy="347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украинские обыча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599" y="3571876"/>
            <a:ext cx="3295681" cy="301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6" descr="Украинские тради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1830"/>
            <a:ext cx="3357586" cy="312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52400" y="1285859"/>
            <a:ext cx="520541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u="none" dirty="0"/>
              <a:t/>
            </a:r>
            <a:br>
              <a:rPr lang="ru-RU" u="none" dirty="0"/>
            </a:br>
            <a:r>
              <a:rPr lang="ru-RU" u="none" dirty="0"/>
              <a:t/>
            </a:r>
            <a:br>
              <a:rPr lang="ru-RU" u="none" dirty="0"/>
            </a:br>
            <a:r>
              <a:rPr lang="ru-RU" u="none" dirty="0"/>
              <a:t> </a:t>
            </a:r>
            <a:r>
              <a:rPr lang="uk-UA" sz="2000" u="none" dirty="0"/>
              <a:t>Свято Воскресіння Господнього або Великдень святкують в перший тиждень після весняного рівнодення і повного місяця. Разом з людьми його відзначає і пробуджується природа. Сімейний обід в цей день готують особливо урочисто і прикрашають квітами. </a:t>
            </a:r>
          </a:p>
          <a:p>
            <a:pPr algn="ctr"/>
            <a:endParaRPr lang="uk-UA" sz="2000" u="none" dirty="0"/>
          </a:p>
          <a:p>
            <a:pPr algn="ctr"/>
            <a:r>
              <a:rPr lang="uk-UA" sz="2000" u="none" dirty="0"/>
              <a:t>Звичай фарбувати яйця - обов'язковий атрибут свята. Також на Великдень існує звичай вітати один одного радісним вигуком «Христос воскрес!», На що відповідають - «Воістину воскрес!» Це вітання висловлює радість віруючих, аналогічну радості апостолів, які дізналися про воскресіння Христа. </a:t>
            </a:r>
            <a:br>
              <a:rPr lang="uk-UA" sz="2000" u="none" dirty="0"/>
            </a:br>
            <a:r>
              <a:rPr lang="ru-RU" sz="2000" u="none" dirty="0"/>
              <a:t/>
            </a:r>
            <a:br>
              <a:rPr lang="ru-RU" sz="2000" u="none" dirty="0"/>
            </a:br>
            <a:endParaRPr lang="ru-RU" sz="2000" u="none" dirty="0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0" y="4212"/>
            <a:chExt cx="5760" cy="108"/>
          </a:xfrm>
        </p:grpSpPr>
        <p:pic>
          <p:nvPicPr>
            <p:cNvPr id="33808" name="Picture 39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Picture 51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52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53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54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55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4" name="Picture 56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3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5" name="Picture 57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58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0" y="4212"/>
            <a:chExt cx="5760" cy="108"/>
          </a:xfrm>
        </p:grpSpPr>
        <p:pic>
          <p:nvPicPr>
            <p:cNvPr id="33799" name="Picture 39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51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52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53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54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55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56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3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57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58" descr="sm_bb-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Прямоугольник 24"/>
          <p:cNvSpPr/>
          <p:nvPr/>
        </p:nvSpPr>
        <p:spPr>
          <a:xfrm>
            <a:off x="1071539" y="714356"/>
            <a:ext cx="3929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none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Пасха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7929618" cy="471490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err="1" smtClean="0"/>
              <a:t>Ознайомити</a:t>
            </a:r>
            <a:r>
              <a:rPr lang="ru-RU" dirty="0" smtClean="0"/>
              <a:t> 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українськими</a:t>
            </a:r>
            <a:r>
              <a:rPr lang="ru-RU" dirty="0" smtClean="0"/>
              <a:t>  </a:t>
            </a:r>
            <a:r>
              <a:rPr lang="ru-RU" dirty="0" err="1" smtClean="0"/>
              <a:t>народними</a:t>
            </a:r>
            <a:r>
              <a:rPr lang="ru-RU" dirty="0" smtClean="0"/>
              <a:t>  </a:t>
            </a:r>
            <a:r>
              <a:rPr lang="ru-RU" dirty="0" err="1" smtClean="0"/>
              <a:t>традиціями</a:t>
            </a:r>
            <a:endParaRPr lang="ru-RU" dirty="0" smtClean="0"/>
          </a:p>
          <a:p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усвідомленню</a:t>
            </a:r>
            <a:r>
              <a:rPr lang="ru-RU" dirty="0" smtClean="0"/>
              <a:t>   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та </a:t>
            </a:r>
            <a:r>
              <a:rPr lang="ru-RU" dirty="0" err="1" smtClean="0"/>
              <a:t>родинних</a:t>
            </a:r>
            <a:r>
              <a:rPr lang="ru-RU" dirty="0" smtClean="0"/>
              <a:t> свят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Виховувати</a:t>
            </a:r>
            <a:r>
              <a:rPr lang="ru-RU" dirty="0" smtClean="0"/>
              <a:t> </a:t>
            </a:r>
            <a:r>
              <a:rPr lang="ru-RU" dirty="0" err="1" smtClean="0"/>
              <a:t>повагу</a:t>
            </a:r>
            <a:r>
              <a:rPr lang="ru-RU" dirty="0" smtClean="0"/>
              <a:t> до </a:t>
            </a:r>
            <a:r>
              <a:rPr lang="ru-RU" dirty="0" err="1" smtClean="0"/>
              <a:t>народних</a:t>
            </a:r>
            <a:r>
              <a:rPr lang="ru-RU" dirty="0" smtClean="0"/>
              <a:t>  та </a:t>
            </a:r>
            <a:r>
              <a:rPr lang="ru-RU" dirty="0" err="1" smtClean="0"/>
              <a:t>родинних</a:t>
            </a:r>
            <a:r>
              <a:rPr lang="ru-RU" dirty="0" smtClean="0"/>
              <a:t>  свят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14290"/>
            <a:ext cx="4500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 проекту: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\Рабочий стол\фото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143120"/>
            <a:ext cx="3650364" cy="24291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04800" y="2894013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різних народів свою спадщину і звичаї, сформовані впродовж століть або навіть тисячоліть. Звичаї - це обличчя народу, глянувши в яке ми відразу можемо дізнатися, який це народ. Звичаї - це ті не писані правила, яким люди йдуть повсякденно в своїх найменших домашніх турботах і найбільш важливої ​​суспільної діяльності. </a:t>
            </a:r>
          </a:p>
          <a:p>
            <a:pPr algn="ctr"/>
            <a:endParaRPr lang="uk-UA" b="1" u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незапам'ятних часів було трепетним ставлення до традицій. Навіть після прийняття християнства українці зберегли багато своїх народні старовинні звичаї, тільки об'єднавши їх з релігійними. І сьогодні, через тисячі років, вже непросто виявити грань, де в українських звичаях закінчується стародавня культура, а де починається християнська</a:t>
            </a:r>
            <a:r>
              <a:rPr lang="ru-RU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b="1" u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6" name="Picture 10" descr="6536732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2743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11" descr="http://rushnychok.org.ua/gif/bb-3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19850"/>
            <a:ext cx="4495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http://rushnychok.org.ua/gif/bb-3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419850"/>
            <a:ext cx="4648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 descr="http://rushnychok.org.ua/gif/bb-3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" descr="http://rushnychok.org.ua/gif/bb-3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92343" y="1142984"/>
            <a:ext cx="6051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Традиції</a:t>
            </a:r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та обряди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28728" y="785794"/>
            <a:ext cx="7715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i="1" u="none" dirty="0"/>
              <a:t>Коріння більшості народних свят йде за часів язичества. Не дивлячись на тисячолітнє зусилля православної церкви по їх викорінюванню, багато хто із стародавніх обрядів і ритуалів зберігся в народній традиції до наших днів. Частина таких обрядів церква уміло пристосувала до своїх свят, а окремі народні свята стали частиною або продовженням церковних свят.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0"/>
            <a:ext cx="69294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ru-RU" sz="48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торінка</a:t>
            </a:r>
            <a:r>
              <a:rPr lang="ru-RU" sz="48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історії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357166"/>
            <a:ext cx="4500594" cy="1060472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Український ярмарок</a:t>
            </a:r>
            <a:endParaRPr lang="ru-RU" dirty="0"/>
          </a:p>
        </p:txBody>
      </p:sp>
      <p:pic>
        <p:nvPicPr>
          <p:cNvPr id="4" name="Содержимое 3" descr="D:\ШКОЛА №5\ЗВР\Ярмарок 2017\GEDC0772.JPG"/>
          <p:cNvPicPr>
            <a:picLocks noGrp="1"/>
          </p:cNvPicPr>
          <p:nvPr>
            <p:ph idx="1"/>
          </p:nvPr>
        </p:nvPicPr>
        <p:blipFill>
          <a:blip r:embed="rId2" cstate="print"/>
          <a:srcRect l="15350" r="6546"/>
          <a:stretch>
            <a:fillRect/>
          </a:stretch>
        </p:blipFill>
        <p:spPr bwMode="auto">
          <a:xfrm>
            <a:off x="4572000" y="1714488"/>
            <a:ext cx="371314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ШКОЛА №5\ЗВР\Ярмарок 2017\GEDC07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7147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ШКОЛА №5\ЗВР\Ярмарок 2017\GEDC07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User\Рабочий стол\фото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8559" y="4233704"/>
            <a:ext cx="3106052" cy="212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86182" y="357166"/>
            <a:ext cx="50720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Посвята в козаки та козачки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Documents and Settings\User\Рабочий стол\ЗДВР 2018-2019\фото козаки 2018\IMG_20181011_1315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857652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User\Рабочий стол\IMG-f9a78c1185726efb1cc8e0d035d91edb-V.jpg"/>
          <p:cNvPicPr/>
          <p:nvPr/>
        </p:nvPicPr>
        <p:blipFill>
          <a:blip r:embed="rId3"/>
          <a:srcRect l="14678"/>
          <a:stretch>
            <a:fillRect/>
          </a:stretch>
        </p:blipFill>
        <p:spPr bwMode="auto">
          <a:xfrm>
            <a:off x="4500562" y="2285992"/>
            <a:ext cx="4041775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User\Рабочий стол\IMG-a8dabfc0b7c9f6af23057729c92d8c75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714750" cy="27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5786454"/>
            <a:ext cx="3645024" cy="50405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«Козацький гардероб»</a:t>
            </a:r>
            <a:endParaRPr lang="uk-UA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14942" y="1071546"/>
            <a:ext cx="3346704" cy="57606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«Найспритніший»</a:t>
            </a:r>
            <a:endParaRPr lang="uk-UA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Sekretar\Desktop\IMG_8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4143404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kretar\Desktop\IMG_80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4031431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34" y="214290"/>
            <a:ext cx="83715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Перша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козацька Рада «Козацьке дозвілля»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04216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5286388"/>
            <a:ext cx="3645024" cy="504056"/>
          </a:xfrm>
        </p:spPr>
        <p:txBody>
          <a:bodyPr/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Стройова підготовка</a:t>
            </a:r>
            <a:endParaRPr lang="uk-UA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57752" y="1714488"/>
            <a:ext cx="3346704" cy="576064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«Козацька сіль»</a:t>
            </a:r>
            <a:endParaRPr lang="uk-UA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1051850"/>
            <a:ext cx="4446513" cy="403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76" y="2643182"/>
            <a:ext cx="4269143" cy="3812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317958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5786454"/>
            <a:ext cx="3571900" cy="642942"/>
          </a:xfrm>
        </p:spPr>
        <p:txBody>
          <a:bodyPr/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Вручення посвідок</a:t>
            </a:r>
            <a:endParaRPr lang="uk-UA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6314" y="1643050"/>
            <a:ext cx="4032448" cy="576064"/>
          </a:xfrm>
        </p:spPr>
        <p:txBody>
          <a:bodyPr/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Козакам</a:t>
            </a:r>
            <a:r>
              <a:rPr lang="uk-UA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 козачкам</a:t>
            </a:r>
            <a:endParaRPr lang="uk-UA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Sekretar\Desktop\risunok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3853943" cy="378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kretar\Desktop\risunok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620254"/>
            <a:ext cx="4429156" cy="371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2910" y="428604"/>
            <a:ext cx="55472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Друга  козацька 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641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413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Ватутінська загальноосвітня школа  І-ІІІ ступенів №5 Ватутінської міської ради</vt:lpstr>
      <vt:lpstr>Слайд 2</vt:lpstr>
      <vt:lpstr>Слайд 3</vt:lpstr>
      <vt:lpstr>Слайд 4</vt:lpstr>
      <vt:lpstr>Український ярмарок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2018-10-10T13:04:12Z</dcterms:created>
  <dcterms:modified xsi:type="dcterms:W3CDTF">2018-11-01T13:00:45Z</dcterms:modified>
</cp:coreProperties>
</file>